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 id="258" r:id="rId3"/>
    <p:sldId id="264" r:id="rId4"/>
    <p:sldId id="259" r:id="rId5"/>
    <p:sldId id="260" r:id="rId6"/>
    <p:sldId id="261" r:id="rId7"/>
    <p:sldId id="262" r:id="rId8"/>
    <p:sldId id="265" r:id="rId9"/>
    <p:sldId id="266" r:id="rId10"/>
    <p:sldId id="267" r:id="rId11"/>
    <p:sldId id="26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637" autoAdjust="0"/>
  </p:normalViewPr>
  <p:slideViewPr>
    <p:cSldViewPr snapToGrid="0">
      <p:cViewPr varScale="1">
        <p:scale>
          <a:sx n="88" d="100"/>
          <a:sy n="88" d="100"/>
        </p:scale>
        <p:origin x="-4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us\Google%20Drive\41.%20Energiek%20Alphen\1050-2016%20Energiek%20en%20Projecten\2017%20Zonstad%20Alphen\Project%20Zon%20op%20Alphen\Kosten%20en%20baten\Opbrengst%20afh%20energiebelast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428568759865869E-2"/>
          <c:y val="4.2330493388641872E-2"/>
          <c:w val="0.70194013226104746"/>
          <c:h val="0.90495748362684947"/>
        </c:manualLayout>
      </c:layout>
      <c:lineChart>
        <c:grouping val="standard"/>
        <c:varyColors val="0"/>
        <c:ser>
          <c:idx val="0"/>
          <c:order val="0"/>
          <c:tx>
            <c:v>Opbrengst/jaar bij 2019 tarief</c:v>
          </c:tx>
          <c:spPr>
            <a:ln w="38100"/>
          </c:spPr>
          <c:marker>
            <c:symbol val="none"/>
          </c:marker>
          <c:val>
            <c:numRef>
              <c:f>Blad1!$C$12:$Q$12</c:f>
              <c:numCache>
                <c:formatCode>General</c:formatCode>
                <c:ptCount val="15"/>
                <c:pt idx="0">
                  <c:v>29.251750000000001</c:v>
                </c:pt>
                <c:pt idx="1">
                  <c:v>29.251750000000001</c:v>
                </c:pt>
                <c:pt idx="2">
                  <c:v>29.251750000000001</c:v>
                </c:pt>
                <c:pt idx="3">
                  <c:v>29.251750000000001</c:v>
                </c:pt>
                <c:pt idx="4">
                  <c:v>29.251750000000001</c:v>
                </c:pt>
                <c:pt idx="5">
                  <c:v>29.251750000000001</c:v>
                </c:pt>
                <c:pt idx="6">
                  <c:v>29.251750000000001</c:v>
                </c:pt>
                <c:pt idx="7">
                  <c:v>29.251750000000001</c:v>
                </c:pt>
                <c:pt idx="8">
                  <c:v>29.251750000000001</c:v>
                </c:pt>
                <c:pt idx="9">
                  <c:v>29.251750000000001</c:v>
                </c:pt>
                <c:pt idx="10">
                  <c:v>29.251750000000001</c:v>
                </c:pt>
                <c:pt idx="11">
                  <c:v>29.251750000000001</c:v>
                </c:pt>
                <c:pt idx="12">
                  <c:v>29.251750000000001</c:v>
                </c:pt>
                <c:pt idx="13">
                  <c:v>29.251750000000001</c:v>
                </c:pt>
                <c:pt idx="14">
                  <c:v>29.251750000000001</c:v>
                </c:pt>
              </c:numCache>
            </c:numRef>
          </c:val>
          <c:smooth val="0"/>
        </c:ser>
        <c:ser>
          <c:idx val="1"/>
          <c:order val="1"/>
          <c:tx>
            <c:v>Opbrengst/jaar Samsom</c:v>
          </c:tx>
          <c:spPr>
            <a:ln w="38100"/>
          </c:spPr>
          <c:marker>
            <c:symbol val="none"/>
          </c:marker>
          <c:val>
            <c:numRef>
              <c:f>Blad1!$C$13:$Q$13</c:f>
              <c:numCache>
                <c:formatCode>General</c:formatCode>
                <c:ptCount val="15"/>
                <c:pt idx="0">
                  <c:v>29.251749999999998</c:v>
                </c:pt>
                <c:pt idx="1">
                  <c:v>27.739249999999995</c:v>
                </c:pt>
                <c:pt idx="2">
                  <c:v>26.226749999999992</c:v>
                </c:pt>
                <c:pt idx="3">
                  <c:v>24.714249999999993</c:v>
                </c:pt>
                <c:pt idx="4">
                  <c:v>23.201749999999993</c:v>
                </c:pt>
                <c:pt idx="5">
                  <c:v>21.689249999999991</c:v>
                </c:pt>
                <c:pt idx="6">
                  <c:v>20.176749999999991</c:v>
                </c:pt>
                <c:pt idx="7">
                  <c:v>18.664249999999988</c:v>
                </c:pt>
                <c:pt idx="8">
                  <c:v>17.151749999999989</c:v>
                </c:pt>
                <c:pt idx="9">
                  <c:v>15.639249999999993</c:v>
                </c:pt>
                <c:pt idx="10">
                  <c:v>14.126749999999994</c:v>
                </c:pt>
                <c:pt idx="11">
                  <c:v>12.614249999999993</c:v>
                </c:pt>
                <c:pt idx="12">
                  <c:v>12.614249999999993</c:v>
                </c:pt>
                <c:pt idx="13">
                  <c:v>12.614249999999993</c:v>
                </c:pt>
                <c:pt idx="14">
                  <c:v>12.614249999999993</c:v>
                </c:pt>
              </c:numCache>
            </c:numRef>
          </c:val>
          <c:smooth val="0"/>
        </c:ser>
        <c:ser>
          <c:idx val="2"/>
          <c:order val="2"/>
          <c:tx>
            <c:v>Opbrengst bij 2019 tarief</c:v>
          </c:tx>
          <c:spPr>
            <a:ln w="38100"/>
          </c:spPr>
          <c:marker>
            <c:symbol val="none"/>
          </c:marker>
          <c:val>
            <c:numRef>
              <c:f>Blad1!$C$14:$Q$14</c:f>
              <c:numCache>
                <c:formatCode>General</c:formatCode>
                <c:ptCount val="15"/>
                <c:pt idx="0">
                  <c:v>29.251750000000001</c:v>
                </c:pt>
                <c:pt idx="1">
                  <c:v>58.503500000000003</c:v>
                </c:pt>
                <c:pt idx="2">
                  <c:v>87.755250000000004</c:v>
                </c:pt>
                <c:pt idx="3">
                  <c:v>117.00700000000001</c:v>
                </c:pt>
                <c:pt idx="4">
                  <c:v>146.25875000000002</c:v>
                </c:pt>
                <c:pt idx="5">
                  <c:v>175.51050000000004</c:v>
                </c:pt>
                <c:pt idx="6">
                  <c:v>204.76225000000005</c:v>
                </c:pt>
                <c:pt idx="7">
                  <c:v>234.01400000000007</c:v>
                </c:pt>
                <c:pt idx="8">
                  <c:v>263.26575000000008</c:v>
                </c:pt>
                <c:pt idx="9">
                  <c:v>292.5175000000001</c:v>
                </c:pt>
                <c:pt idx="10">
                  <c:v>321.76925000000011</c:v>
                </c:pt>
                <c:pt idx="11">
                  <c:v>351.02100000000013</c:v>
                </c:pt>
                <c:pt idx="12">
                  <c:v>380.27275000000014</c:v>
                </c:pt>
                <c:pt idx="13">
                  <c:v>409.52450000000016</c:v>
                </c:pt>
                <c:pt idx="14">
                  <c:v>438.77625000000018</c:v>
                </c:pt>
              </c:numCache>
            </c:numRef>
          </c:val>
          <c:smooth val="0"/>
        </c:ser>
        <c:ser>
          <c:idx val="3"/>
          <c:order val="3"/>
          <c:tx>
            <c:v>Opbrengst bij Samsom</c:v>
          </c:tx>
          <c:spPr>
            <a:ln w="38100"/>
          </c:spPr>
          <c:marker>
            <c:symbol val="none"/>
          </c:marker>
          <c:val>
            <c:numRef>
              <c:f>Blad1!$C$15:$Q$15</c:f>
              <c:numCache>
                <c:formatCode>General</c:formatCode>
                <c:ptCount val="15"/>
                <c:pt idx="0">
                  <c:v>29.251749999999998</c:v>
                </c:pt>
                <c:pt idx="1">
                  <c:v>56.990999999999993</c:v>
                </c:pt>
                <c:pt idx="2">
                  <c:v>83.217749999999981</c:v>
                </c:pt>
                <c:pt idx="3">
                  <c:v>107.93199999999997</c:v>
                </c:pt>
                <c:pt idx="4">
                  <c:v>131.13374999999996</c:v>
                </c:pt>
                <c:pt idx="5">
                  <c:v>152.82299999999995</c:v>
                </c:pt>
                <c:pt idx="6">
                  <c:v>172.99974999999995</c:v>
                </c:pt>
                <c:pt idx="7">
                  <c:v>191.66399999999993</c:v>
                </c:pt>
                <c:pt idx="8">
                  <c:v>208.81574999999992</c:v>
                </c:pt>
                <c:pt idx="9">
                  <c:v>224.45499999999993</c:v>
                </c:pt>
                <c:pt idx="10">
                  <c:v>238.58174999999991</c:v>
                </c:pt>
                <c:pt idx="11">
                  <c:v>251.19599999999991</c:v>
                </c:pt>
                <c:pt idx="12">
                  <c:v>263.81024999999988</c:v>
                </c:pt>
                <c:pt idx="13">
                  <c:v>276.42449999999985</c:v>
                </c:pt>
                <c:pt idx="14">
                  <c:v>289.03874999999982</c:v>
                </c:pt>
              </c:numCache>
            </c:numRef>
          </c:val>
          <c:smooth val="0"/>
        </c:ser>
        <c:ser>
          <c:idx val="4"/>
          <c:order val="4"/>
          <c:tx>
            <c:v>Eenmalige inleg per certificaat</c:v>
          </c:tx>
          <c:spPr>
            <a:ln w="38100"/>
          </c:spPr>
          <c:marker>
            <c:symbol val="none"/>
          </c:marker>
          <c:val>
            <c:numRef>
              <c:f>Blad1!$C$16:$Q$16</c:f>
              <c:numCache>
                <c:formatCode>General</c:formatCode>
                <c:ptCount val="15"/>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numCache>
            </c:numRef>
          </c:val>
          <c:smooth val="0"/>
        </c:ser>
        <c:dLbls>
          <c:showLegendKey val="0"/>
          <c:showVal val="0"/>
          <c:showCatName val="0"/>
          <c:showSerName val="0"/>
          <c:showPercent val="0"/>
          <c:showBubbleSize val="0"/>
        </c:dLbls>
        <c:marker val="1"/>
        <c:smooth val="0"/>
        <c:axId val="140187648"/>
        <c:axId val="157692992"/>
      </c:lineChart>
      <c:catAx>
        <c:axId val="140187648"/>
        <c:scaling>
          <c:orientation val="minMax"/>
        </c:scaling>
        <c:delete val="0"/>
        <c:axPos val="b"/>
        <c:majorTickMark val="out"/>
        <c:minorTickMark val="none"/>
        <c:tickLblPos val="nextTo"/>
        <c:crossAx val="157692992"/>
        <c:crosses val="autoZero"/>
        <c:auto val="1"/>
        <c:lblAlgn val="ctr"/>
        <c:lblOffset val="100"/>
        <c:noMultiLvlLbl val="0"/>
      </c:catAx>
      <c:valAx>
        <c:axId val="157692992"/>
        <c:scaling>
          <c:orientation val="minMax"/>
        </c:scaling>
        <c:delete val="0"/>
        <c:axPos val="l"/>
        <c:majorGridlines/>
        <c:numFmt formatCode="General" sourceLinked="1"/>
        <c:majorTickMark val="out"/>
        <c:minorTickMark val="none"/>
        <c:tickLblPos val="nextTo"/>
        <c:crossAx val="140187648"/>
        <c:crosses val="autoZero"/>
        <c:crossBetween val="between"/>
      </c:valAx>
    </c:plotArea>
    <c:legend>
      <c:legendPos val="r"/>
      <c:layout/>
      <c:overlay val="0"/>
    </c:legend>
    <c:plotVisOnly val="1"/>
    <c:dispBlanksAs val="gap"/>
    <c:showDLblsOverMax val="0"/>
  </c:chart>
  <c:txPr>
    <a:bodyPr/>
    <a:lstStyle/>
    <a:p>
      <a:pPr>
        <a:defRPr sz="1100" b="1" i="0" baseline="0"/>
      </a:pPr>
      <a:endParaRPr lang="nl-NL"/>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8E8E25B-544F-414D-8F63-559A9368DA30}" type="datetimeFigureOut">
              <a:rPr lang="nl-NL" smtClean="0"/>
              <a:t>28-6-2018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171917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8E8E25B-544F-414D-8F63-559A9368DA30}" type="datetimeFigureOut">
              <a:rPr lang="nl-NL" smtClean="0"/>
              <a:t>28-6-2018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110194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8E8E25B-544F-414D-8F63-559A9368DA30}" type="datetimeFigureOut">
              <a:rPr lang="nl-NL" smtClean="0"/>
              <a:t>28-6-2018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228145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8E8E25B-544F-414D-8F63-559A9368DA30}" type="datetimeFigureOut">
              <a:rPr lang="nl-NL" smtClean="0"/>
              <a:t>28-6-2018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276958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8E8E25B-544F-414D-8F63-559A9368DA30}" type="datetimeFigureOut">
              <a:rPr lang="nl-NL" smtClean="0"/>
              <a:t>28-6-2018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340516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8E8E25B-544F-414D-8F63-559A9368DA30}" type="datetimeFigureOut">
              <a:rPr lang="nl-NL" smtClean="0"/>
              <a:t>28-6-2018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117666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8E8E25B-544F-414D-8F63-559A9368DA30}" type="datetimeFigureOut">
              <a:rPr lang="nl-NL" smtClean="0"/>
              <a:t>28-6-2018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276014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8E8E25B-544F-414D-8F63-559A9368DA30}" type="datetimeFigureOut">
              <a:rPr lang="nl-NL" smtClean="0"/>
              <a:t>28-6-2018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50338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8E8E25B-544F-414D-8F63-559A9368DA30}" type="datetimeFigureOut">
              <a:rPr lang="nl-NL" smtClean="0"/>
              <a:t>28-6-2018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272621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8E8E25B-544F-414D-8F63-559A9368DA30}" type="datetimeFigureOut">
              <a:rPr lang="nl-NL" smtClean="0"/>
              <a:t>28-6-2018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135385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8E8E25B-544F-414D-8F63-559A9368DA30}" type="datetimeFigureOut">
              <a:rPr lang="nl-NL" smtClean="0"/>
              <a:t>28-6-2018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377A8EB-5178-401C-A828-AA43E788C434}" type="slidenum">
              <a:rPr lang="nl-NL" smtClean="0"/>
              <a:t>‹nr.›</a:t>
            </a:fld>
            <a:endParaRPr lang="nl-NL"/>
          </a:p>
        </p:txBody>
      </p:sp>
    </p:spTree>
    <p:extLst>
      <p:ext uri="{BB962C8B-B14F-4D97-AF65-F5344CB8AC3E}">
        <p14:creationId xmlns:p14="http://schemas.microsoft.com/office/powerpoint/2010/main" val="51404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8E25B-544F-414D-8F63-559A9368DA30}" type="datetimeFigureOut">
              <a:rPr lang="nl-NL" smtClean="0"/>
              <a:t>28-6-2018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7A8EB-5178-401C-A828-AA43E788C434}" type="slidenum">
              <a:rPr lang="nl-NL" smtClean="0"/>
              <a:t>‹nr.›</a:t>
            </a:fld>
            <a:endParaRPr lang="nl-NL"/>
          </a:p>
        </p:txBody>
      </p:sp>
    </p:spTree>
    <p:extLst>
      <p:ext uri="{BB962C8B-B14F-4D97-AF65-F5344CB8AC3E}">
        <p14:creationId xmlns:p14="http://schemas.microsoft.com/office/powerpoint/2010/main" val="268776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gallery.mailchimp.com/f1a124931c391056248c338ba/images/36551051-bc83-4ec2-9d3c-aee3d77d32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61"/>
            <a:ext cx="6321970" cy="5628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272" y="328674"/>
            <a:ext cx="4796430" cy="6227229"/>
          </a:xfrm>
          <a:prstGeom prst="rect">
            <a:avLst/>
          </a:prstGeom>
        </p:spPr>
      </p:pic>
      <p:sp>
        <p:nvSpPr>
          <p:cNvPr id="4" name="Tekstvak 3"/>
          <p:cNvSpPr txBox="1"/>
          <p:nvPr/>
        </p:nvSpPr>
        <p:spPr>
          <a:xfrm>
            <a:off x="774643" y="5171384"/>
            <a:ext cx="4779034" cy="923330"/>
          </a:xfrm>
          <a:prstGeom prst="rect">
            <a:avLst/>
          </a:prstGeom>
          <a:noFill/>
        </p:spPr>
        <p:txBody>
          <a:bodyPr wrap="square" rtlCol="0">
            <a:spAutoFit/>
          </a:bodyPr>
          <a:lstStyle/>
          <a:p>
            <a:r>
              <a:rPr lang="en-US" b="1" dirty="0" smtClean="0">
                <a:solidFill>
                  <a:schemeClr val="accent6">
                    <a:lumMod val="75000"/>
                  </a:schemeClr>
                </a:solidFill>
              </a:rPr>
              <a:t>Ferd Schelleman</a:t>
            </a:r>
          </a:p>
          <a:p>
            <a:r>
              <a:rPr lang="en-US" b="1" dirty="0" err="1" smtClean="0">
                <a:solidFill>
                  <a:schemeClr val="accent6">
                    <a:lumMod val="75000"/>
                  </a:schemeClr>
                </a:solidFill>
              </a:rPr>
              <a:t>Energiek</a:t>
            </a:r>
            <a:r>
              <a:rPr lang="en-US" b="1" dirty="0" smtClean="0">
                <a:solidFill>
                  <a:schemeClr val="accent6">
                    <a:lumMod val="75000"/>
                  </a:schemeClr>
                </a:solidFill>
              </a:rPr>
              <a:t> Alphen </a:t>
            </a:r>
            <a:r>
              <a:rPr lang="en-US" b="1" dirty="0" err="1" smtClean="0">
                <a:solidFill>
                  <a:schemeClr val="accent6">
                    <a:lumMod val="75000"/>
                  </a:schemeClr>
                </a:solidFill>
              </a:rPr>
              <a:t>aan</a:t>
            </a:r>
            <a:r>
              <a:rPr lang="en-US" b="1" dirty="0" smtClean="0">
                <a:solidFill>
                  <a:schemeClr val="accent6">
                    <a:lumMod val="75000"/>
                  </a:schemeClr>
                </a:solidFill>
              </a:rPr>
              <a:t> den Rijn</a:t>
            </a:r>
          </a:p>
          <a:p>
            <a:r>
              <a:rPr lang="en-US" b="1" dirty="0" smtClean="0">
                <a:solidFill>
                  <a:schemeClr val="accent6">
                    <a:lumMod val="75000"/>
                  </a:schemeClr>
                </a:solidFill>
              </a:rPr>
              <a:t>GC </a:t>
            </a:r>
            <a:r>
              <a:rPr lang="en-US" b="1" dirty="0" err="1" smtClean="0">
                <a:solidFill>
                  <a:schemeClr val="accent6">
                    <a:lumMod val="75000"/>
                  </a:schemeClr>
                </a:solidFill>
              </a:rPr>
              <a:t>Zeegersloot</a:t>
            </a:r>
            <a:r>
              <a:rPr lang="en-US" b="1" dirty="0" smtClean="0">
                <a:solidFill>
                  <a:schemeClr val="accent6">
                    <a:lumMod val="75000"/>
                  </a:schemeClr>
                </a:solidFill>
              </a:rPr>
              <a:t>, 28 </a:t>
            </a:r>
            <a:r>
              <a:rPr lang="en-US" b="1" dirty="0" err="1" smtClean="0">
                <a:solidFill>
                  <a:schemeClr val="accent6">
                    <a:lumMod val="75000"/>
                  </a:schemeClr>
                </a:solidFill>
              </a:rPr>
              <a:t>juni</a:t>
            </a:r>
            <a:r>
              <a:rPr lang="en-US" b="1" dirty="0" smtClean="0">
                <a:solidFill>
                  <a:schemeClr val="accent6">
                    <a:lumMod val="75000"/>
                  </a:schemeClr>
                </a:solidFill>
              </a:rPr>
              <a:t> 2018</a:t>
            </a:r>
            <a:endParaRPr lang="nl-NL" b="1" dirty="0">
              <a:solidFill>
                <a:schemeClr val="accent6">
                  <a:lumMod val="75000"/>
                </a:schemeClr>
              </a:solidFill>
            </a:endParaRPr>
          </a:p>
        </p:txBody>
      </p:sp>
    </p:spTree>
    <p:extLst>
      <p:ext uri="{BB962C8B-B14F-4D97-AF65-F5344CB8AC3E}">
        <p14:creationId xmlns:p14="http://schemas.microsoft.com/office/powerpoint/2010/main" val="148043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7"/>
          <p:cNvSpPr/>
          <p:nvPr/>
        </p:nvSpPr>
        <p:spPr>
          <a:xfrm>
            <a:off x="3398881" y="168664"/>
            <a:ext cx="8793119" cy="646331"/>
          </a:xfrm>
          <a:prstGeom prst="rect">
            <a:avLst/>
          </a:prstGeom>
        </p:spPr>
        <p:txBody>
          <a:bodyPr wrap="square">
            <a:spAutoFit/>
          </a:bodyPr>
          <a:lstStyle/>
          <a:p>
            <a:pPr>
              <a:spcAft>
                <a:spcPts val="0"/>
              </a:spcAft>
            </a:pPr>
            <a:r>
              <a:rPr lang="en-US" sz="3600" b="1" dirty="0" err="1" smtClean="0"/>
              <a:t>Zon</a:t>
            </a:r>
            <a:r>
              <a:rPr lang="en-US" sz="3600" b="1" dirty="0" smtClean="0"/>
              <a:t> op Alphen: </a:t>
            </a:r>
            <a:endParaRPr lang="nl-NL" sz="28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tel 1"/>
          <p:cNvSpPr txBox="1">
            <a:spLocks/>
          </p:cNvSpPr>
          <p:nvPr/>
        </p:nvSpPr>
        <p:spPr>
          <a:xfrm>
            <a:off x="2879725" y="814995"/>
            <a:ext cx="8959850" cy="47419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smtClean="0"/>
              <a:t>Door </a:t>
            </a:r>
            <a:r>
              <a:rPr lang="en-US" sz="2400" b="1" dirty="0" err="1" smtClean="0"/>
              <a:t>verlaging</a:t>
            </a:r>
            <a:r>
              <a:rPr lang="en-US" sz="2400" b="1" dirty="0" smtClean="0"/>
              <a:t> </a:t>
            </a:r>
            <a:r>
              <a:rPr lang="en-US" sz="2400" b="1" dirty="0" err="1" smtClean="0"/>
              <a:t>energiebelasting</a:t>
            </a:r>
            <a:r>
              <a:rPr lang="en-US" sz="2400" b="1" dirty="0" smtClean="0"/>
              <a:t> </a:t>
            </a:r>
            <a:r>
              <a:rPr lang="en-US" sz="2400" b="1" dirty="0" err="1" smtClean="0"/>
              <a:t>wordt</a:t>
            </a:r>
            <a:r>
              <a:rPr lang="en-US" sz="2400" b="1" dirty="0" smtClean="0"/>
              <a:t> business-case minder </a:t>
            </a:r>
            <a:r>
              <a:rPr lang="en-US" sz="2400" b="1" dirty="0" err="1" smtClean="0"/>
              <a:t>interessant</a:t>
            </a:r>
            <a:r>
              <a:rPr lang="en-US" sz="2400" b="1" dirty="0" smtClean="0"/>
              <a:t> (</a:t>
            </a:r>
            <a:r>
              <a:rPr lang="en-US" sz="2400" b="1" dirty="0" err="1" smtClean="0"/>
              <a:t>rendement</a:t>
            </a:r>
            <a:r>
              <a:rPr lang="en-US" sz="2400" b="1" dirty="0" smtClean="0"/>
              <a:t> </a:t>
            </a:r>
            <a:r>
              <a:rPr lang="en-US" sz="2400" b="1" dirty="0" err="1" smtClean="0"/>
              <a:t>naar</a:t>
            </a:r>
            <a:r>
              <a:rPr lang="en-US" sz="2400" b="1" dirty="0" smtClean="0"/>
              <a:t> ca. 2%, </a:t>
            </a:r>
            <a:r>
              <a:rPr lang="en-US" sz="2400" b="1" dirty="0" err="1" smtClean="0"/>
              <a:t>i.pv</a:t>
            </a:r>
            <a:r>
              <a:rPr lang="en-US" sz="2400" b="1" dirty="0" smtClean="0"/>
              <a:t>. 6%).</a:t>
            </a:r>
          </a:p>
          <a:p>
            <a:pPr marL="342900" indent="-342900">
              <a:buFont typeface="Arial" panose="020B0604020202020204" pitchFamily="34" charset="0"/>
              <a:buChar char="•"/>
            </a:pPr>
            <a:r>
              <a:rPr lang="en-US" sz="2400" b="1" dirty="0" err="1" smtClean="0"/>
              <a:t>Deze</a:t>
            </a:r>
            <a:r>
              <a:rPr lang="en-US" sz="2400" b="1" dirty="0" smtClean="0"/>
              <a:t> </a:t>
            </a:r>
            <a:r>
              <a:rPr lang="en-US" sz="2400" b="1" dirty="0" err="1" smtClean="0"/>
              <a:t>verschuiving</a:t>
            </a:r>
            <a:r>
              <a:rPr lang="en-US" sz="2400" b="1" dirty="0" smtClean="0"/>
              <a:t> van </a:t>
            </a:r>
            <a:r>
              <a:rPr lang="en-US" sz="2400" b="1" dirty="0" err="1" smtClean="0"/>
              <a:t>energiebelasting</a:t>
            </a:r>
            <a:r>
              <a:rPr lang="en-US" sz="2400" b="1" dirty="0" smtClean="0"/>
              <a:t> van </a:t>
            </a:r>
            <a:r>
              <a:rPr lang="en-US" sz="2400" b="1" dirty="0" err="1" smtClean="0"/>
              <a:t>elektriciteit</a:t>
            </a:r>
            <a:r>
              <a:rPr lang="en-US" sz="2400" b="1" dirty="0" smtClean="0"/>
              <a:t> </a:t>
            </a:r>
            <a:r>
              <a:rPr lang="en-US" sz="2400" b="1" dirty="0" err="1" smtClean="0"/>
              <a:t>naar</a:t>
            </a:r>
            <a:r>
              <a:rPr lang="en-US" sz="2400" b="1" dirty="0" smtClean="0"/>
              <a:t> gas is </a:t>
            </a:r>
            <a:r>
              <a:rPr lang="en-US" sz="2400" b="1" dirty="0" err="1" smtClean="0"/>
              <a:t>nagenoeg</a:t>
            </a:r>
            <a:r>
              <a:rPr lang="en-US" sz="2400" b="1" dirty="0" smtClean="0"/>
              <a:t> </a:t>
            </a:r>
            <a:r>
              <a:rPr lang="en-US" sz="2400" b="1" dirty="0" err="1" smtClean="0"/>
              <a:t>zeker</a:t>
            </a:r>
            <a:r>
              <a:rPr lang="en-US" sz="2400" b="1" dirty="0" smtClean="0"/>
              <a:t>, en is </a:t>
            </a:r>
            <a:r>
              <a:rPr lang="en-US" sz="2400" b="1" dirty="0" err="1" smtClean="0"/>
              <a:t>nodig</a:t>
            </a:r>
            <a:r>
              <a:rPr lang="en-US" sz="2400" b="1" dirty="0" smtClean="0"/>
              <a:t> om de </a:t>
            </a:r>
            <a:r>
              <a:rPr lang="en-US" sz="2400" b="1" dirty="0" err="1" smtClean="0"/>
              <a:t>energie</a:t>
            </a:r>
            <a:r>
              <a:rPr lang="en-US" sz="2400" b="1" dirty="0" smtClean="0"/>
              <a:t>- en </a:t>
            </a:r>
            <a:r>
              <a:rPr lang="en-US" sz="2400" b="1" dirty="0" err="1" smtClean="0"/>
              <a:t>warmtetransitie</a:t>
            </a:r>
            <a:r>
              <a:rPr lang="en-US" sz="2400" b="1" dirty="0" smtClean="0"/>
              <a:t> </a:t>
            </a:r>
            <a:r>
              <a:rPr lang="en-US" sz="2400" b="1" dirty="0" err="1" smtClean="0"/>
              <a:t>te</a:t>
            </a:r>
            <a:r>
              <a:rPr lang="en-US" sz="2400" b="1" dirty="0" smtClean="0"/>
              <a:t> </a:t>
            </a:r>
            <a:r>
              <a:rPr lang="en-US" sz="2400" b="1" dirty="0" err="1" smtClean="0"/>
              <a:t>stimuleren</a:t>
            </a:r>
            <a:r>
              <a:rPr lang="en-US" sz="2400" b="1" dirty="0" smtClean="0"/>
              <a:t>;</a:t>
            </a:r>
          </a:p>
          <a:p>
            <a:pPr marL="342900" indent="-342900">
              <a:buFont typeface="Arial" panose="020B0604020202020204" pitchFamily="34" charset="0"/>
              <a:buChar char="•"/>
            </a:pPr>
            <a:r>
              <a:rPr lang="en-US" sz="2400" b="1" dirty="0" smtClean="0"/>
              <a:t>Minister </a:t>
            </a:r>
            <a:r>
              <a:rPr lang="en-US" sz="2400" b="1" dirty="0" err="1" smtClean="0"/>
              <a:t>Wiebes</a:t>
            </a:r>
            <a:r>
              <a:rPr lang="en-US" sz="2400" b="1" dirty="0" smtClean="0"/>
              <a:t> </a:t>
            </a:r>
            <a:r>
              <a:rPr lang="en-US" sz="2400" b="1" dirty="0" err="1" smtClean="0"/>
              <a:t>heeft</a:t>
            </a:r>
            <a:r>
              <a:rPr lang="en-US" sz="2400" b="1" dirty="0" smtClean="0"/>
              <a:t> </a:t>
            </a:r>
            <a:r>
              <a:rPr lang="en-US" sz="2400" b="1" dirty="0" err="1" smtClean="0"/>
              <a:t>aangekondigd</a:t>
            </a:r>
            <a:r>
              <a:rPr lang="en-US" sz="2400" b="1" dirty="0" smtClean="0"/>
              <a:t> met </a:t>
            </a:r>
            <a:r>
              <a:rPr lang="en-US" sz="2400" b="1" dirty="0" err="1" smtClean="0"/>
              <a:t>een</a:t>
            </a:r>
            <a:r>
              <a:rPr lang="en-US" sz="2400" b="1" dirty="0" smtClean="0"/>
              <a:t> </a:t>
            </a:r>
            <a:r>
              <a:rPr lang="en-US" sz="2400" b="1" dirty="0" err="1" smtClean="0"/>
              <a:t>nieuwe</a:t>
            </a:r>
            <a:r>
              <a:rPr lang="en-US" sz="2400" b="1" dirty="0" smtClean="0"/>
              <a:t> </a:t>
            </a:r>
            <a:r>
              <a:rPr lang="en-US" sz="2400" b="1" dirty="0" err="1" smtClean="0"/>
              <a:t>regeling</a:t>
            </a:r>
            <a:r>
              <a:rPr lang="en-US" sz="2400" b="1" dirty="0" smtClean="0"/>
              <a:t> </a:t>
            </a:r>
            <a:r>
              <a:rPr lang="en-US" sz="2400" b="1" dirty="0" err="1" smtClean="0"/>
              <a:t>te</a:t>
            </a:r>
            <a:r>
              <a:rPr lang="en-US" sz="2400" b="1" dirty="0" smtClean="0"/>
              <a:t> </a:t>
            </a:r>
            <a:r>
              <a:rPr lang="en-US" sz="2400" b="1" dirty="0" err="1" smtClean="0"/>
              <a:t>komen</a:t>
            </a:r>
            <a:r>
              <a:rPr lang="en-US" sz="2400" b="1" dirty="0" smtClean="0"/>
              <a:t>: de </a:t>
            </a:r>
            <a:r>
              <a:rPr lang="en-US" sz="2400" b="1" dirty="0" err="1" smtClean="0"/>
              <a:t>Terugleververgoeding</a:t>
            </a:r>
            <a:r>
              <a:rPr lang="en-US" sz="2400" b="1" dirty="0" smtClean="0"/>
              <a:t>, die </a:t>
            </a:r>
            <a:r>
              <a:rPr lang="en-US" sz="2400" b="1" dirty="0" err="1" smtClean="0"/>
              <a:t>een</a:t>
            </a:r>
            <a:r>
              <a:rPr lang="en-US" sz="2400" b="1" dirty="0" smtClean="0"/>
              <a:t> </a:t>
            </a:r>
            <a:r>
              <a:rPr lang="en-US" sz="2400" b="1" dirty="0" err="1" smtClean="0"/>
              <a:t>terugverdientijd</a:t>
            </a:r>
            <a:r>
              <a:rPr lang="en-US" sz="2400" b="1" dirty="0" smtClean="0"/>
              <a:t> van 7 </a:t>
            </a:r>
            <a:r>
              <a:rPr lang="en-US" sz="2400" b="1" dirty="0" err="1" smtClean="0"/>
              <a:t>jaar</a:t>
            </a:r>
            <a:r>
              <a:rPr lang="en-US" sz="2400" b="1" dirty="0" smtClean="0"/>
              <a:t> </a:t>
            </a:r>
            <a:r>
              <a:rPr lang="en-US" sz="2400" b="1" dirty="0" err="1" smtClean="0"/>
              <a:t>oplevert</a:t>
            </a:r>
            <a:r>
              <a:rPr lang="en-US" sz="2400" b="1" dirty="0" smtClean="0"/>
              <a:t>.</a:t>
            </a:r>
          </a:p>
          <a:p>
            <a:pPr marL="342900" indent="-342900">
              <a:buFont typeface="Arial" panose="020B0604020202020204" pitchFamily="34" charset="0"/>
              <a:buChar char="•"/>
            </a:pPr>
            <a:r>
              <a:rPr lang="en-US" sz="2400" b="1" dirty="0" smtClean="0"/>
              <a:t>In de </a:t>
            </a:r>
            <a:r>
              <a:rPr lang="en-US" sz="2400" b="1" dirty="0" err="1" smtClean="0"/>
              <a:t>discussies</a:t>
            </a:r>
            <a:r>
              <a:rPr lang="en-US" sz="2400" b="1" dirty="0" smtClean="0"/>
              <a:t> over het </a:t>
            </a:r>
            <a:r>
              <a:rPr lang="en-US" sz="2400" b="1" dirty="0" err="1" smtClean="0"/>
              <a:t>Klimaatakkoord</a:t>
            </a:r>
            <a:r>
              <a:rPr lang="en-US" sz="2400" b="1" dirty="0" smtClean="0"/>
              <a:t> </a:t>
            </a:r>
            <a:r>
              <a:rPr lang="en-US" sz="2400" b="1" dirty="0" err="1" smtClean="0"/>
              <a:t>wordt</a:t>
            </a:r>
            <a:r>
              <a:rPr lang="en-US" sz="2400" b="1" dirty="0" smtClean="0"/>
              <a:t> het </a:t>
            </a:r>
            <a:r>
              <a:rPr lang="en-US" sz="2400" b="1" dirty="0" err="1" smtClean="0"/>
              <a:t>belang</a:t>
            </a:r>
            <a:r>
              <a:rPr lang="en-US" sz="2400" b="1" dirty="0" smtClean="0"/>
              <a:t> van </a:t>
            </a:r>
            <a:r>
              <a:rPr lang="en-US" sz="2400" b="1" dirty="0" err="1" smtClean="0"/>
              <a:t>bewonerscoöperaties</a:t>
            </a:r>
            <a:r>
              <a:rPr lang="en-US" sz="2400" b="1" dirty="0" smtClean="0"/>
              <a:t> </a:t>
            </a:r>
            <a:r>
              <a:rPr lang="en-US" sz="2400" b="1" dirty="0" err="1" smtClean="0"/>
              <a:t>onderschreven</a:t>
            </a:r>
            <a:r>
              <a:rPr lang="en-US" sz="2400" b="1" dirty="0" smtClean="0"/>
              <a:t>;</a:t>
            </a:r>
          </a:p>
          <a:p>
            <a:pPr marL="342900" indent="-342900">
              <a:buFont typeface="Arial" panose="020B0604020202020204" pitchFamily="34" charset="0"/>
              <a:buChar char="•"/>
            </a:pPr>
            <a:r>
              <a:rPr lang="en-US" sz="2400" b="1" dirty="0" err="1" smtClean="0"/>
              <a:t>Duidelijkheid</a:t>
            </a:r>
            <a:r>
              <a:rPr lang="en-US" sz="2400" b="1" dirty="0" smtClean="0"/>
              <a:t> over de </a:t>
            </a:r>
            <a:r>
              <a:rPr lang="en-US" sz="2400" b="1" dirty="0" err="1" smtClean="0"/>
              <a:t>nieuwe</a:t>
            </a:r>
            <a:r>
              <a:rPr lang="en-US" sz="2400" b="1" dirty="0" smtClean="0"/>
              <a:t> </a:t>
            </a:r>
            <a:r>
              <a:rPr lang="en-US" sz="2400" b="1" dirty="0" err="1" smtClean="0"/>
              <a:t>regelingen</a:t>
            </a:r>
            <a:r>
              <a:rPr lang="en-US" sz="2400" b="1" dirty="0" smtClean="0"/>
              <a:t> </a:t>
            </a:r>
            <a:r>
              <a:rPr lang="en-US" sz="2400" b="1" dirty="0" err="1" smtClean="0"/>
              <a:t>wordt</a:t>
            </a:r>
            <a:r>
              <a:rPr lang="en-US" sz="2400" b="1" dirty="0" smtClean="0"/>
              <a:t> in het </a:t>
            </a:r>
            <a:r>
              <a:rPr lang="en-US" sz="2400" b="1" dirty="0" err="1" smtClean="0"/>
              <a:t>najaar</a:t>
            </a:r>
            <a:r>
              <a:rPr lang="en-US" sz="2400" b="1" dirty="0" smtClean="0"/>
              <a:t> </a:t>
            </a:r>
            <a:r>
              <a:rPr lang="en-US" sz="2400" b="1" dirty="0" err="1" smtClean="0"/>
              <a:t>verwacht</a:t>
            </a:r>
            <a:r>
              <a:rPr lang="en-US" sz="2400" b="1" dirty="0" smtClean="0"/>
              <a:t>.</a:t>
            </a:r>
          </a:p>
          <a:p>
            <a:endParaRPr lang="en-US" sz="2400" b="1" dirty="0"/>
          </a:p>
          <a:p>
            <a:r>
              <a:rPr lang="en-US" sz="2400" b="1" dirty="0" err="1" smtClean="0"/>
              <a:t>Dus</a:t>
            </a:r>
            <a:r>
              <a:rPr lang="en-US" sz="2400" b="1" dirty="0" smtClean="0"/>
              <a:t>: </a:t>
            </a:r>
            <a:r>
              <a:rPr lang="en-US" sz="2400" b="1" dirty="0" err="1" smtClean="0"/>
              <a:t>Belangstelling</a:t>
            </a:r>
            <a:r>
              <a:rPr lang="en-US" sz="2400" b="1" dirty="0" smtClean="0"/>
              <a:t> </a:t>
            </a:r>
            <a:r>
              <a:rPr lang="en-US" sz="2400" b="1" dirty="0" err="1" smtClean="0"/>
              <a:t>voor</a:t>
            </a:r>
            <a:r>
              <a:rPr lang="en-US" sz="2400" b="1" dirty="0" smtClean="0"/>
              <a:t> </a:t>
            </a:r>
            <a:r>
              <a:rPr lang="en-US" sz="2400" b="1" dirty="0" err="1" smtClean="0"/>
              <a:t>dit</a:t>
            </a:r>
            <a:r>
              <a:rPr lang="en-US" sz="2400" b="1" dirty="0" smtClean="0"/>
              <a:t> project </a:t>
            </a:r>
            <a:r>
              <a:rPr lang="en-US" sz="2400" b="1" dirty="0" err="1" smtClean="0"/>
              <a:t>blijkt</a:t>
            </a:r>
            <a:r>
              <a:rPr lang="en-US" sz="2400" b="1" dirty="0" smtClean="0"/>
              <a:t> </a:t>
            </a:r>
            <a:r>
              <a:rPr lang="en-US" sz="2400" b="1" dirty="0" err="1" smtClean="0"/>
              <a:t>groot</a:t>
            </a:r>
            <a:r>
              <a:rPr lang="en-US" sz="2400" b="1" dirty="0" smtClean="0"/>
              <a:t>, nu al </a:t>
            </a:r>
            <a:r>
              <a:rPr lang="en-US" sz="2400" b="1" dirty="0" err="1" smtClean="0"/>
              <a:t>inschrijvingen</a:t>
            </a:r>
            <a:r>
              <a:rPr lang="en-US" sz="2400" b="1" dirty="0" smtClean="0"/>
              <a:t> </a:t>
            </a:r>
            <a:r>
              <a:rPr lang="en-US" sz="2400" b="1" dirty="0" err="1" smtClean="0"/>
              <a:t>voor</a:t>
            </a:r>
            <a:r>
              <a:rPr lang="en-US" sz="2400" b="1" dirty="0" smtClean="0"/>
              <a:t> </a:t>
            </a:r>
            <a:r>
              <a:rPr lang="en-US" sz="2400" b="1" dirty="0" err="1" smtClean="0"/>
              <a:t>meer</a:t>
            </a:r>
            <a:r>
              <a:rPr lang="en-US" sz="2400" b="1" dirty="0" smtClean="0"/>
              <a:t> </a:t>
            </a:r>
            <a:r>
              <a:rPr lang="en-US" sz="2400" b="1" dirty="0" err="1" smtClean="0"/>
              <a:t>dan</a:t>
            </a:r>
            <a:r>
              <a:rPr lang="en-US" sz="2400" b="1" dirty="0" smtClean="0"/>
              <a:t> 1.000 </a:t>
            </a:r>
            <a:r>
              <a:rPr lang="en-US" sz="2400" b="1" dirty="0" err="1" smtClean="0"/>
              <a:t>certificaten</a:t>
            </a:r>
            <a:r>
              <a:rPr lang="en-US" sz="2400" b="1" dirty="0" smtClean="0"/>
              <a:t>.</a:t>
            </a:r>
          </a:p>
          <a:p>
            <a:r>
              <a:rPr lang="en-US" sz="2400" b="1" dirty="0" err="1" smtClean="0"/>
              <a:t>Dit</a:t>
            </a:r>
            <a:r>
              <a:rPr lang="en-US" sz="2400" b="1" dirty="0" smtClean="0"/>
              <a:t> project </a:t>
            </a:r>
            <a:r>
              <a:rPr lang="en-US" sz="2400" b="1" dirty="0" err="1" smtClean="0"/>
              <a:t>wordt</a:t>
            </a:r>
            <a:r>
              <a:rPr lang="en-US" sz="2400" b="1" dirty="0" smtClean="0"/>
              <a:t> </a:t>
            </a:r>
            <a:r>
              <a:rPr lang="en-US" sz="2400" b="1" dirty="0" err="1" smtClean="0"/>
              <a:t>gerealiseerd</a:t>
            </a:r>
            <a:r>
              <a:rPr lang="en-US" sz="2400" b="1" dirty="0" smtClean="0"/>
              <a:t>, met </a:t>
            </a:r>
            <a:r>
              <a:rPr lang="en-US" sz="2400" b="1" dirty="0" err="1" smtClean="0"/>
              <a:t>hoogstens</a:t>
            </a:r>
            <a:r>
              <a:rPr lang="en-US" sz="2400" b="1" dirty="0" smtClean="0"/>
              <a:t> </a:t>
            </a:r>
            <a:r>
              <a:rPr lang="en-US" sz="2400" b="1" dirty="0" err="1" smtClean="0"/>
              <a:t>enige</a:t>
            </a:r>
            <a:r>
              <a:rPr lang="en-US" sz="2400" b="1" dirty="0" smtClean="0"/>
              <a:t> </a:t>
            </a:r>
            <a:r>
              <a:rPr lang="en-US" sz="2400" b="1" dirty="0" err="1" smtClean="0"/>
              <a:t>vertraging</a:t>
            </a:r>
            <a:r>
              <a:rPr lang="en-US" sz="2400" b="1" dirty="0" smtClean="0"/>
              <a:t>.</a:t>
            </a:r>
            <a:endParaRPr lang="en-US" sz="2400" b="1" dirty="0" smtClean="0"/>
          </a:p>
          <a:p>
            <a:endParaRPr lang="en-US" sz="2400" b="1" dirty="0" smtClean="0"/>
          </a:p>
          <a:p>
            <a:endParaRPr lang="en-US" sz="2800" b="1" dirty="0" smtClean="0"/>
          </a:p>
          <a:p>
            <a:endParaRPr lang="en-US" sz="2800" b="1" dirty="0" smtClean="0"/>
          </a:p>
        </p:txBody>
      </p:sp>
      <p:pic>
        <p:nvPicPr>
          <p:cNvPr id="2050" name="Picture 2" descr="C:\Users\Asus\Google Drive\41. Energiek Alphen\1050-2016 Energiek en Projecten\2017 Zonstad Alphen\Project Zon op Alphen\Publiciteit\180518 logo zon op alphen powered 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953"/>
            <a:ext cx="2879725" cy="287972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55" y="5914901"/>
            <a:ext cx="2904226" cy="772732"/>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9797" y="5730752"/>
            <a:ext cx="965387" cy="956881"/>
          </a:xfrm>
          <a:prstGeom prst="rect">
            <a:avLst/>
          </a:prstGeom>
        </p:spPr>
      </p:pic>
    </p:spTree>
    <p:extLst>
      <p:ext uri="{BB962C8B-B14F-4D97-AF65-F5344CB8AC3E}">
        <p14:creationId xmlns:p14="http://schemas.microsoft.com/office/powerpoint/2010/main" val="2911903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7"/>
          <p:cNvSpPr/>
          <p:nvPr/>
        </p:nvSpPr>
        <p:spPr>
          <a:xfrm>
            <a:off x="3398881" y="168664"/>
            <a:ext cx="5736493" cy="1077218"/>
          </a:xfrm>
          <a:prstGeom prst="rect">
            <a:avLst/>
          </a:prstGeom>
        </p:spPr>
        <p:txBody>
          <a:bodyPr wrap="square">
            <a:spAutoFit/>
          </a:bodyPr>
          <a:lstStyle/>
          <a:p>
            <a:pPr>
              <a:spcAft>
                <a:spcPts val="0"/>
              </a:spcAft>
            </a:pPr>
            <a:r>
              <a:rPr lang="en-US" sz="3600" b="1" dirty="0" err="1" smtClean="0"/>
              <a:t>Zon</a:t>
            </a:r>
            <a:r>
              <a:rPr lang="en-US" sz="3600" b="1" dirty="0" smtClean="0"/>
              <a:t> op Alphen:</a:t>
            </a:r>
          </a:p>
          <a:p>
            <a:pPr>
              <a:spcAft>
                <a:spcPts val="0"/>
              </a:spcAft>
            </a:pPr>
            <a:r>
              <a:rPr lang="en-US" sz="2800" b="1" dirty="0" err="1" smtClean="0">
                <a:solidFill>
                  <a:srgbClr val="FF0000"/>
                </a:solidFill>
              </a:rPr>
              <a:t>Kosten</a:t>
            </a:r>
            <a:r>
              <a:rPr lang="en-US" sz="2800" b="1" dirty="0" smtClean="0">
                <a:solidFill>
                  <a:srgbClr val="FF0000"/>
                </a:solidFill>
              </a:rPr>
              <a:t> </a:t>
            </a:r>
            <a:r>
              <a:rPr lang="en-US" sz="2800" b="1" dirty="0" err="1" smtClean="0">
                <a:solidFill>
                  <a:srgbClr val="FF0000"/>
                </a:solidFill>
              </a:rPr>
              <a:t>en</a:t>
            </a:r>
            <a:r>
              <a:rPr lang="en-US" sz="2800" b="1" dirty="0" smtClean="0">
                <a:solidFill>
                  <a:srgbClr val="FF0000"/>
                </a:solidFill>
              </a:rPr>
              <a:t> financiering</a:t>
            </a:r>
            <a:endParaRPr lang="nl-NL" sz="28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50" name="Picture 2" descr="C:\Users\Asus\Google Drive\41. Energiek Alphen\1050-2016 Energiek en Projecten\2017 Zonstad Alphen\Project Zon op Alphen\Publiciteit\180518 logo zon op alphen powered 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021" y="91736"/>
            <a:ext cx="1742536" cy="174253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ep 24"/>
          <p:cNvGrpSpPr/>
          <p:nvPr/>
        </p:nvGrpSpPr>
        <p:grpSpPr>
          <a:xfrm>
            <a:off x="2713011" y="1461086"/>
            <a:ext cx="4692771" cy="5030075"/>
            <a:chOff x="293297" y="1473158"/>
            <a:chExt cx="4692771" cy="5030075"/>
          </a:xfrm>
        </p:grpSpPr>
        <p:pic>
          <p:nvPicPr>
            <p:cNvPr id="26" name="Picture 2" descr="C:\Users\Asus\Google Drive\41. Energiek Alphen\1050-2016 Energiek en Projecten\2017 Zonstad Alphen\Project Zon op Alphen\Publiciteit\IMG-20180604-WA0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2944" y="2627459"/>
              <a:ext cx="1577197" cy="1577197"/>
            </a:xfrm>
            <a:prstGeom prst="rect">
              <a:avLst/>
            </a:prstGeom>
            <a:noFill/>
            <a:extLst>
              <a:ext uri="{909E8E84-426E-40DD-AFC4-6F175D3DCCD1}">
                <a14:hiddenFill xmlns:a14="http://schemas.microsoft.com/office/drawing/2010/main">
                  <a:solidFill>
                    <a:srgbClr val="FFFFFF"/>
                  </a:solidFill>
                </a14:hiddenFill>
              </a:ext>
            </a:extLst>
          </p:spPr>
        </p:pic>
        <p:sp>
          <p:nvSpPr>
            <p:cNvPr id="27" name="Tekstvak 26"/>
            <p:cNvSpPr txBox="1"/>
            <p:nvPr/>
          </p:nvSpPr>
          <p:spPr>
            <a:xfrm>
              <a:off x="2816527" y="5426015"/>
              <a:ext cx="1643330" cy="1077218"/>
            </a:xfrm>
            <a:prstGeom prst="rect">
              <a:avLst/>
            </a:prstGeom>
            <a:noFill/>
          </p:spPr>
          <p:txBody>
            <a:bodyPr wrap="square" rtlCol="0">
              <a:spAutoFit/>
            </a:bodyPr>
            <a:lstStyle/>
            <a:p>
              <a:pPr algn="ctr"/>
              <a:r>
                <a:rPr lang="en-US" b="1" dirty="0" err="1" smtClean="0">
                  <a:solidFill>
                    <a:srgbClr val="00B050"/>
                  </a:solidFill>
                </a:rPr>
                <a:t>Deelnemers</a:t>
              </a:r>
              <a:endParaRPr lang="en-US" b="1" dirty="0" smtClean="0">
                <a:solidFill>
                  <a:srgbClr val="00B050"/>
                </a:solidFill>
              </a:endParaRPr>
            </a:p>
            <a:p>
              <a:endParaRPr lang="en-US" dirty="0">
                <a:solidFill>
                  <a:srgbClr val="00B050"/>
                </a:solidFill>
              </a:endParaRPr>
            </a:p>
            <a:p>
              <a:r>
                <a:rPr lang="en-US" sz="1400" b="1" dirty="0" err="1" smtClean="0">
                  <a:solidFill>
                    <a:srgbClr val="00B050"/>
                  </a:solidFill>
                </a:rPr>
                <a:t>Opbrengst</a:t>
              </a:r>
              <a:r>
                <a:rPr lang="en-US" sz="1400" b="1" dirty="0" smtClean="0">
                  <a:solidFill>
                    <a:srgbClr val="00B050"/>
                  </a:solidFill>
                </a:rPr>
                <a:t>: € 30 pc per </a:t>
              </a:r>
              <a:r>
                <a:rPr lang="en-US" sz="1400" b="1" dirty="0" err="1" smtClean="0">
                  <a:solidFill>
                    <a:srgbClr val="00B050"/>
                  </a:solidFill>
                </a:rPr>
                <a:t>jaar</a:t>
              </a:r>
              <a:endParaRPr lang="nl-NL" sz="1400" b="1" dirty="0">
                <a:solidFill>
                  <a:srgbClr val="00B050"/>
                </a:solidFill>
              </a:endParaRPr>
            </a:p>
          </p:txBody>
        </p:sp>
        <p:sp>
          <p:nvSpPr>
            <p:cNvPr id="28" name="PIJL-OMHOOG 27"/>
            <p:cNvSpPr/>
            <p:nvPr/>
          </p:nvSpPr>
          <p:spPr>
            <a:xfrm>
              <a:off x="3683478" y="4204656"/>
              <a:ext cx="172529" cy="12213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Tekstvak 28"/>
            <p:cNvSpPr txBox="1"/>
            <p:nvPr/>
          </p:nvSpPr>
          <p:spPr>
            <a:xfrm>
              <a:off x="3856007" y="2237467"/>
              <a:ext cx="1052423" cy="307777"/>
            </a:xfrm>
            <a:prstGeom prst="rect">
              <a:avLst/>
            </a:prstGeom>
            <a:noFill/>
          </p:spPr>
          <p:txBody>
            <a:bodyPr wrap="square" rtlCol="0">
              <a:spAutoFit/>
            </a:bodyPr>
            <a:lstStyle/>
            <a:p>
              <a:r>
                <a:rPr lang="en-US" sz="1400" b="1" dirty="0" smtClean="0">
                  <a:solidFill>
                    <a:schemeClr val="accent6"/>
                  </a:solidFill>
                </a:rPr>
                <a:t>€ 525.000</a:t>
              </a:r>
              <a:endParaRPr lang="nl-NL" sz="1400" b="1" dirty="0">
                <a:solidFill>
                  <a:schemeClr val="accent6"/>
                </a:solidFill>
              </a:endParaRPr>
            </a:p>
          </p:txBody>
        </p:sp>
        <p:sp>
          <p:nvSpPr>
            <p:cNvPr id="30" name="PIJL-OMHOOG 29"/>
            <p:cNvSpPr/>
            <p:nvPr/>
          </p:nvSpPr>
          <p:spPr>
            <a:xfrm flipV="1">
              <a:off x="3150081" y="4252822"/>
              <a:ext cx="172529" cy="11731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kstvak 30"/>
            <p:cNvSpPr txBox="1"/>
            <p:nvPr/>
          </p:nvSpPr>
          <p:spPr>
            <a:xfrm>
              <a:off x="293297" y="3637570"/>
              <a:ext cx="1587261" cy="307777"/>
            </a:xfrm>
            <a:prstGeom prst="rect">
              <a:avLst/>
            </a:prstGeom>
            <a:noFill/>
          </p:spPr>
          <p:txBody>
            <a:bodyPr wrap="square" rtlCol="0">
              <a:spAutoFit/>
            </a:bodyPr>
            <a:lstStyle/>
            <a:p>
              <a:r>
                <a:rPr lang="en-US" sz="1400" b="1" dirty="0" err="1" smtClean="0">
                  <a:solidFill>
                    <a:srgbClr val="FF0000"/>
                  </a:solidFill>
                </a:rPr>
                <a:t>Energieleverancier</a:t>
              </a:r>
              <a:endParaRPr lang="nl-NL" sz="1400" b="1" dirty="0">
                <a:solidFill>
                  <a:srgbClr val="FF0000"/>
                </a:solidFill>
              </a:endParaRPr>
            </a:p>
          </p:txBody>
        </p:sp>
        <p:sp>
          <p:nvSpPr>
            <p:cNvPr id="32" name="PIJL-LINKS 31"/>
            <p:cNvSpPr/>
            <p:nvPr/>
          </p:nvSpPr>
          <p:spPr>
            <a:xfrm>
              <a:off x="1880558" y="3545457"/>
              <a:ext cx="1095555" cy="15527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Tekstvak 32"/>
            <p:cNvSpPr txBox="1"/>
            <p:nvPr/>
          </p:nvSpPr>
          <p:spPr>
            <a:xfrm>
              <a:off x="1923689" y="2647833"/>
              <a:ext cx="1095555" cy="276999"/>
            </a:xfrm>
            <a:prstGeom prst="rect">
              <a:avLst/>
            </a:prstGeom>
            <a:noFill/>
          </p:spPr>
          <p:txBody>
            <a:bodyPr wrap="square" rtlCol="0">
              <a:spAutoFit/>
            </a:bodyPr>
            <a:lstStyle/>
            <a:p>
              <a:r>
                <a:rPr lang="en-US" sz="1200" b="1" dirty="0" smtClean="0"/>
                <a:t>450.000 kWh</a:t>
              </a:r>
              <a:endParaRPr lang="nl-NL" sz="1200" b="1" dirty="0"/>
            </a:p>
          </p:txBody>
        </p:sp>
        <p:sp>
          <p:nvSpPr>
            <p:cNvPr id="34" name="PIJL-RECHTS 33"/>
            <p:cNvSpPr/>
            <p:nvPr/>
          </p:nvSpPr>
          <p:spPr>
            <a:xfrm>
              <a:off x="1949570" y="3791458"/>
              <a:ext cx="690113" cy="153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Tekstvak 34"/>
            <p:cNvSpPr txBox="1"/>
            <p:nvPr/>
          </p:nvSpPr>
          <p:spPr>
            <a:xfrm>
              <a:off x="1880557" y="3984926"/>
              <a:ext cx="1095555" cy="276999"/>
            </a:xfrm>
            <a:prstGeom prst="rect">
              <a:avLst/>
            </a:prstGeom>
            <a:noFill/>
          </p:spPr>
          <p:txBody>
            <a:bodyPr wrap="square" rtlCol="0">
              <a:spAutoFit/>
            </a:bodyPr>
            <a:lstStyle/>
            <a:p>
              <a:r>
                <a:rPr lang="en-US" sz="1200" b="1" dirty="0" smtClean="0"/>
                <a:t>€ 20.000/</a:t>
              </a:r>
              <a:r>
                <a:rPr lang="en-US" sz="1200" b="1" dirty="0" err="1" smtClean="0"/>
                <a:t>jr</a:t>
              </a:r>
              <a:endParaRPr lang="nl-NL" sz="1200" b="1" dirty="0"/>
            </a:p>
          </p:txBody>
        </p:sp>
        <p:sp>
          <p:nvSpPr>
            <p:cNvPr id="36" name="Tekstvak 35"/>
            <p:cNvSpPr txBox="1"/>
            <p:nvPr/>
          </p:nvSpPr>
          <p:spPr>
            <a:xfrm>
              <a:off x="362309" y="5426015"/>
              <a:ext cx="1587261" cy="523220"/>
            </a:xfrm>
            <a:prstGeom prst="rect">
              <a:avLst/>
            </a:prstGeom>
            <a:noFill/>
          </p:spPr>
          <p:txBody>
            <a:bodyPr wrap="square" rtlCol="0">
              <a:spAutoFit/>
            </a:bodyPr>
            <a:lstStyle/>
            <a:p>
              <a:r>
                <a:rPr lang="en-US" sz="1400" b="1" dirty="0" err="1" smtClean="0">
                  <a:solidFill>
                    <a:srgbClr val="FF0000"/>
                  </a:solidFill>
                </a:rPr>
                <a:t>Energieleverancier</a:t>
              </a:r>
              <a:r>
                <a:rPr lang="en-US" sz="1400" b="1" dirty="0" smtClean="0">
                  <a:solidFill>
                    <a:srgbClr val="FF0000"/>
                  </a:solidFill>
                </a:rPr>
                <a:t>/</a:t>
              </a:r>
              <a:r>
                <a:rPr lang="en-US" sz="1400" b="1" dirty="0" err="1" smtClean="0">
                  <a:solidFill>
                    <a:srgbClr val="FF0000"/>
                  </a:solidFill>
                </a:rPr>
                <a:t>Belastingdienst</a:t>
              </a:r>
              <a:endParaRPr lang="nl-NL" sz="1400" b="1" dirty="0">
                <a:solidFill>
                  <a:srgbClr val="FF0000"/>
                </a:solidFill>
              </a:endParaRPr>
            </a:p>
          </p:txBody>
        </p:sp>
        <p:sp>
          <p:nvSpPr>
            <p:cNvPr id="37" name="PIJL-RECHTS 36"/>
            <p:cNvSpPr/>
            <p:nvPr/>
          </p:nvSpPr>
          <p:spPr>
            <a:xfrm>
              <a:off x="2047337" y="5533736"/>
              <a:ext cx="690113" cy="153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Tekstvak 37"/>
            <p:cNvSpPr txBox="1"/>
            <p:nvPr/>
          </p:nvSpPr>
          <p:spPr>
            <a:xfrm>
              <a:off x="1949570" y="5687625"/>
              <a:ext cx="1095555" cy="276999"/>
            </a:xfrm>
            <a:prstGeom prst="rect">
              <a:avLst/>
            </a:prstGeom>
            <a:noFill/>
          </p:spPr>
          <p:txBody>
            <a:bodyPr wrap="square" rtlCol="0">
              <a:spAutoFit/>
            </a:bodyPr>
            <a:lstStyle/>
            <a:p>
              <a:r>
                <a:rPr lang="en-US" sz="1200" b="1" dirty="0" smtClean="0"/>
                <a:t>€ 52.500/</a:t>
              </a:r>
              <a:r>
                <a:rPr lang="en-US" sz="1200" b="1" dirty="0" err="1" smtClean="0"/>
                <a:t>jr</a:t>
              </a:r>
              <a:endParaRPr lang="nl-NL" sz="1200" b="1" dirty="0"/>
            </a:p>
          </p:txBody>
        </p:sp>
        <p:sp>
          <p:nvSpPr>
            <p:cNvPr id="39" name="Tekstvak 38"/>
            <p:cNvSpPr txBox="1"/>
            <p:nvPr/>
          </p:nvSpPr>
          <p:spPr>
            <a:xfrm>
              <a:off x="2428335" y="1473158"/>
              <a:ext cx="1945254" cy="523220"/>
            </a:xfrm>
            <a:prstGeom prst="rect">
              <a:avLst/>
            </a:prstGeom>
            <a:noFill/>
          </p:spPr>
          <p:txBody>
            <a:bodyPr wrap="square" rtlCol="0">
              <a:spAutoFit/>
            </a:bodyPr>
            <a:lstStyle/>
            <a:p>
              <a:pPr algn="ctr"/>
              <a:r>
                <a:rPr lang="en-US" sz="1400" b="1" dirty="0" err="1" smtClean="0">
                  <a:solidFill>
                    <a:srgbClr val="0070C0"/>
                  </a:solidFill>
                </a:rPr>
                <a:t>Rijnvicus</a:t>
              </a:r>
              <a:r>
                <a:rPr lang="en-US" sz="1400" b="1" dirty="0" smtClean="0">
                  <a:solidFill>
                    <a:srgbClr val="0070C0"/>
                  </a:solidFill>
                </a:rPr>
                <a:t> </a:t>
              </a:r>
              <a:r>
                <a:rPr lang="en-US" sz="1400" b="1" dirty="0" err="1" smtClean="0">
                  <a:solidFill>
                    <a:srgbClr val="0070C0"/>
                  </a:solidFill>
                </a:rPr>
                <a:t>en</a:t>
              </a:r>
              <a:r>
                <a:rPr lang="en-US" sz="1400" b="1" dirty="0" smtClean="0">
                  <a:solidFill>
                    <a:srgbClr val="0070C0"/>
                  </a:solidFill>
                </a:rPr>
                <a:t> </a:t>
              </a:r>
            </a:p>
            <a:p>
              <a:pPr algn="ctr"/>
              <a:r>
                <a:rPr lang="en-US" sz="1400" b="1" dirty="0" smtClean="0">
                  <a:solidFill>
                    <a:srgbClr val="0070C0"/>
                  </a:solidFill>
                </a:rPr>
                <a:t>GC </a:t>
              </a:r>
              <a:r>
                <a:rPr lang="en-US" sz="1400" b="1" dirty="0" err="1" smtClean="0">
                  <a:solidFill>
                    <a:srgbClr val="0070C0"/>
                  </a:solidFill>
                </a:rPr>
                <a:t>Zeegersloot</a:t>
              </a:r>
              <a:endParaRPr lang="nl-NL" sz="1400" b="1" dirty="0">
                <a:solidFill>
                  <a:srgbClr val="0070C0"/>
                </a:solidFill>
              </a:endParaRPr>
            </a:p>
          </p:txBody>
        </p:sp>
        <p:sp>
          <p:nvSpPr>
            <p:cNvPr id="40" name="PIJL-OMHOOG 39"/>
            <p:cNvSpPr/>
            <p:nvPr/>
          </p:nvSpPr>
          <p:spPr>
            <a:xfrm>
              <a:off x="3597213" y="1996379"/>
              <a:ext cx="172529" cy="7899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Tekstvak 40"/>
            <p:cNvSpPr txBox="1"/>
            <p:nvPr/>
          </p:nvSpPr>
          <p:spPr>
            <a:xfrm>
              <a:off x="3933645" y="4338281"/>
              <a:ext cx="1052423" cy="954107"/>
            </a:xfrm>
            <a:prstGeom prst="rect">
              <a:avLst/>
            </a:prstGeom>
            <a:noFill/>
          </p:spPr>
          <p:txBody>
            <a:bodyPr wrap="square" rtlCol="0">
              <a:spAutoFit/>
            </a:bodyPr>
            <a:lstStyle/>
            <a:p>
              <a:r>
                <a:rPr lang="en-US" sz="1400" b="1" dirty="0" smtClean="0">
                  <a:solidFill>
                    <a:schemeClr val="accent6"/>
                  </a:solidFill>
                </a:rPr>
                <a:t>€ 350.000</a:t>
              </a:r>
            </a:p>
            <a:p>
              <a:endParaRPr lang="en-US" sz="1400" b="1" dirty="0" smtClean="0">
                <a:solidFill>
                  <a:schemeClr val="accent6"/>
                </a:solidFill>
              </a:endParaRPr>
            </a:p>
            <a:p>
              <a:r>
                <a:rPr lang="en-US" sz="1400" b="1" dirty="0" smtClean="0">
                  <a:solidFill>
                    <a:schemeClr val="accent6"/>
                  </a:solidFill>
                </a:rPr>
                <a:t>€ 200 per </a:t>
              </a:r>
              <a:r>
                <a:rPr lang="en-US" sz="1400" b="1" dirty="0" err="1" smtClean="0">
                  <a:solidFill>
                    <a:schemeClr val="accent6"/>
                  </a:solidFill>
                </a:rPr>
                <a:t>certificaat</a:t>
              </a:r>
              <a:endParaRPr lang="nl-NL" sz="1400" b="1" dirty="0">
                <a:solidFill>
                  <a:schemeClr val="accent6"/>
                </a:solidFill>
              </a:endParaRPr>
            </a:p>
          </p:txBody>
        </p:sp>
        <p:sp>
          <p:nvSpPr>
            <p:cNvPr id="43" name="PIJL-OMHOOG 42"/>
            <p:cNvSpPr/>
            <p:nvPr/>
          </p:nvSpPr>
          <p:spPr>
            <a:xfrm flipV="1">
              <a:off x="3187533" y="1996379"/>
              <a:ext cx="172529" cy="11731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PIJL-LINKS 3"/>
          <p:cNvSpPr/>
          <p:nvPr/>
        </p:nvSpPr>
        <p:spPr>
          <a:xfrm>
            <a:off x="6793303" y="3533385"/>
            <a:ext cx="1177505" cy="1552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p:cNvSpPr txBox="1"/>
          <p:nvPr/>
        </p:nvSpPr>
        <p:spPr>
          <a:xfrm>
            <a:off x="7040596" y="3295291"/>
            <a:ext cx="930212" cy="276999"/>
          </a:xfrm>
          <a:prstGeom prst="rect">
            <a:avLst/>
          </a:prstGeom>
          <a:noFill/>
        </p:spPr>
        <p:txBody>
          <a:bodyPr wrap="square" rtlCol="0">
            <a:spAutoFit/>
          </a:bodyPr>
          <a:lstStyle/>
          <a:p>
            <a:r>
              <a:rPr lang="en-US" sz="1200" b="1" dirty="0" smtClean="0"/>
              <a:t>€ 175.000</a:t>
            </a:r>
            <a:endParaRPr lang="nl-NL" sz="1200" b="1" dirty="0"/>
          </a:p>
        </p:txBody>
      </p:sp>
      <p:sp>
        <p:nvSpPr>
          <p:cNvPr id="24" name="PIJL-RECHTS 23"/>
          <p:cNvSpPr/>
          <p:nvPr/>
        </p:nvSpPr>
        <p:spPr>
          <a:xfrm>
            <a:off x="6879570" y="3856330"/>
            <a:ext cx="1160249" cy="116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Tekstvak 44"/>
          <p:cNvSpPr txBox="1"/>
          <p:nvPr/>
        </p:nvSpPr>
        <p:spPr>
          <a:xfrm>
            <a:off x="7040596" y="3972854"/>
            <a:ext cx="930212" cy="276999"/>
          </a:xfrm>
          <a:prstGeom prst="rect">
            <a:avLst/>
          </a:prstGeom>
          <a:noFill/>
        </p:spPr>
        <p:txBody>
          <a:bodyPr wrap="square" rtlCol="0">
            <a:spAutoFit/>
          </a:bodyPr>
          <a:lstStyle/>
          <a:p>
            <a:r>
              <a:rPr lang="en-US" sz="1200" b="1" dirty="0" smtClean="0"/>
              <a:t>€ 15.000/</a:t>
            </a:r>
            <a:r>
              <a:rPr lang="en-US" sz="1200" b="1" dirty="0" err="1" smtClean="0"/>
              <a:t>jr</a:t>
            </a:r>
            <a:endParaRPr lang="nl-NL" sz="1200" b="1" dirty="0"/>
          </a:p>
        </p:txBody>
      </p:sp>
      <p:pic>
        <p:nvPicPr>
          <p:cNvPr id="42" name="Afbeelding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9554" y="3620110"/>
            <a:ext cx="1691640" cy="236220"/>
          </a:xfrm>
          <a:prstGeom prst="rect">
            <a:avLst/>
          </a:prstGeom>
        </p:spPr>
      </p:pic>
      <p:pic>
        <p:nvPicPr>
          <p:cNvPr id="47" name="Afbeelding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19" y="6178670"/>
            <a:ext cx="2054387" cy="546614"/>
          </a:xfrm>
          <a:prstGeom prst="rect">
            <a:avLst/>
          </a:prstGeom>
        </p:spPr>
      </p:pic>
      <p:pic>
        <p:nvPicPr>
          <p:cNvPr id="48" name="Afbeelding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5638" y="5700230"/>
            <a:ext cx="965387" cy="956881"/>
          </a:xfrm>
          <a:prstGeom prst="rect">
            <a:avLst/>
          </a:prstGeom>
        </p:spPr>
      </p:pic>
    </p:spTree>
    <p:extLst>
      <p:ext uri="{BB962C8B-B14F-4D97-AF65-F5344CB8AC3E}">
        <p14:creationId xmlns:p14="http://schemas.microsoft.com/office/powerpoint/2010/main" val="3058895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gallery.mailchimp.com/f1a124931c391056248c338ba/images/36551051-bc83-4ec2-9d3c-aee3d77d32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62"/>
            <a:ext cx="3395706" cy="3023110"/>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7"/>
          <p:cNvSpPr/>
          <p:nvPr/>
        </p:nvSpPr>
        <p:spPr>
          <a:xfrm>
            <a:off x="4088920" y="203170"/>
            <a:ext cx="7180054" cy="646331"/>
          </a:xfrm>
          <a:prstGeom prst="rect">
            <a:avLst/>
          </a:prstGeom>
        </p:spPr>
        <p:txBody>
          <a:bodyPr wrap="square">
            <a:spAutoFit/>
          </a:bodyPr>
          <a:lstStyle/>
          <a:p>
            <a:pPr>
              <a:spcAft>
                <a:spcPts val="0"/>
              </a:spcAft>
            </a:pPr>
            <a:r>
              <a:rPr lang="nl-NL" sz="3600" b="1" dirty="0" smtClean="0"/>
              <a:t>Wat is Energiek Alphen aan den Rijn:</a:t>
            </a:r>
            <a:endParaRPr lang="nl-NL" sz="28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tel 1"/>
          <p:cNvSpPr txBox="1">
            <a:spLocks/>
          </p:cNvSpPr>
          <p:nvPr/>
        </p:nvSpPr>
        <p:spPr>
          <a:xfrm>
            <a:off x="4157932" y="1250830"/>
            <a:ext cx="7798279" cy="54818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800" b="1" dirty="0" err="1" smtClean="0"/>
              <a:t>Voorstellen</a:t>
            </a:r>
            <a:endParaRPr lang="en-US" sz="2800" b="1" dirty="0" smtClean="0"/>
          </a:p>
          <a:p>
            <a:pPr marL="342900" indent="-342900">
              <a:buFont typeface="Arial" panose="020B0604020202020204" pitchFamily="34" charset="0"/>
              <a:buChar char="•"/>
            </a:pPr>
            <a:r>
              <a:rPr lang="en-US" sz="2800" b="1" dirty="0" err="1" smtClean="0"/>
              <a:t>Energiek</a:t>
            </a:r>
            <a:r>
              <a:rPr lang="en-US" sz="2800" b="1" dirty="0" smtClean="0"/>
              <a:t> Alphen </a:t>
            </a:r>
            <a:r>
              <a:rPr lang="en-US" sz="2800" b="1" dirty="0" err="1" smtClean="0"/>
              <a:t>aan</a:t>
            </a:r>
            <a:r>
              <a:rPr lang="en-US" sz="2800" b="1" dirty="0" smtClean="0"/>
              <a:t> den Rijn</a:t>
            </a:r>
          </a:p>
          <a:p>
            <a:pPr marL="342900" indent="-342900">
              <a:buFont typeface="Arial" panose="020B0604020202020204" pitchFamily="34" charset="0"/>
              <a:buChar char="•"/>
            </a:pPr>
            <a:r>
              <a:rPr lang="en-US" sz="2800" b="1" dirty="0" smtClean="0"/>
              <a:t>De </a:t>
            </a:r>
            <a:r>
              <a:rPr lang="en-US" sz="2800" b="1" dirty="0" err="1" smtClean="0"/>
              <a:t>postcoderoosregeling</a:t>
            </a:r>
            <a:endParaRPr lang="en-US" sz="2800" b="1" dirty="0" smtClean="0"/>
          </a:p>
          <a:p>
            <a:pPr marL="342900" indent="-342900">
              <a:buFont typeface="Arial" panose="020B0604020202020204" pitchFamily="34" charset="0"/>
              <a:buChar char="•"/>
            </a:pPr>
            <a:r>
              <a:rPr lang="en-US" sz="2800" b="1" dirty="0" err="1" smtClean="0"/>
              <a:t>Zon</a:t>
            </a:r>
            <a:r>
              <a:rPr lang="en-US" sz="2800" b="1" dirty="0" smtClean="0"/>
              <a:t> op Alphen</a:t>
            </a:r>
          </a:p>
          <a:p>
            <a:pPr marL="342900" indent="-342900">
              <a:buFont typeface="Arial" panose="020B0604020202020204" pitchFamily="34" charset="0"/>
              <a:buChar char="•"/>
            </a:pPr>
            <a:r>
              <a:rPr lang="en-US" sz="2800" b="1" dirty="0" err="1" smtClean="0"/>
              <a:t>Greendeal</a:t>
            </a:r>
            <a:endParaRPr lang="en-US" sz="2800" b="1" dirty="0" smtClean="0"/>
          </a:p>
          <a:p>
            <a:pPr marL="342900" indent="-342900">
              <a:buFont typeface="Arial" panose="020B0604020202020204" pitchFamily="34" charset="0"/>
              <a:buChar char="•"/>
            </a:pPr>
            <a:r>
              <a:rPr lang="en-US" sz="2800" b="1" dirty="0" err="1" smtClean="0"/>
              <a:t>Kosten</a:t>
            </a:r>
            <a:r>
              <a:rPr lang="en-US" sz="2800" b="1" dirty="0" smtClean="0"/>
              <a:t> </a:t>
            </a:r>
            <a:r>
              <a:rPr lang="en-US" sz="2800" b="1" dirty="0" err="1" smtClean="0"/>
              <a:t>en</a:t>
            </a:r>
            <a:r>
              <a:rPr lang="en-US" sz="2800" b="1" dirty="0" smtClean="0"/>
              <a:t> </a:t>
            </a:r>
            <a:r>
              <a:rPr lang="en-US" sz="2800" b="1" dirty="0" err="1" smtClean="0"/>
              <a:t>opbrengsten</a:t>
            </a:r>
            <a:endParaRPr lang="en-US" sz="2800" b="1" dirty="0" smtClean="0"/>
          </a:p>
          <a:p>
            <a:pPr marL="342900" indent="-342900">
              <a:buFont typeface="Arial" panose="020B0604020202020204" pitchFamily="34" charset="0"/>
              <a:buChar char="•"/>
            </a:pPr>
            <a:r>
              <a:rPr lang="en-US" sz="2800" b="1" dirty="0" err="1" smtClean="0"/>
              <a:t>Samenwerking</a:t>
            </a:r>
            <a:r>
              <a:rPr lang="en-US" sz="2800" b="1" dirty="0" smtClean="0"/>
              <a:t> </a:t>
            </a:r>
            <a:r>
              <a:rPr lang="en-US" sz="2800" b="1" dirty="0" err="1" smtClean="0"/>
              <a:t>Zon</a:t>
            </a:r>
            <a:r>
              <a:rPr lang="en-US" sz="2800" b="1" dirty="0" smtClean="0"/>
              <a:t> op Nederland</a:t>
            </a:r>
          </a:p>
          <a:p>
            <a:pPr marL="342900" indent="-342900">
              <a:buFont typeface="Arial" panose="020B0604020202020204" pitchFamily="34" charset="0"/>
              <a:buChar char="•"/>
            </a:pPr>
            <a:r>
              <a:rPr lang="en-US" sz="2800" b="1" dirty="0" smtClean="0"/>
              <a:t>Wat </a:t>
            </a:r>
            <a:r>
              <a:rPr lang="en-US" sz="2800" b="1" dirty="0" err="1" smtClean="0"/>
              <a:t>betekent</a:t>
            </a:r>
            <a:r>
              <a:rPr lang="en-US" sz="2800" b="1" dirty="0" smtClean="0"/>
              <a:t> </a:t>
            </a:r>
            <a:r>
              <a:rPr lang="en-US" sz="2800" b="1" dirty="0" err="1" smtClean="0"/>
              <a:t>dit</a:t>
            </a:r>
            <a:r>
              <a:rPr lang="en-US" sz="2800" b="1" dirty="0" smtClean="0"/>
              <a:t> </a:t>
            </a:r>
            <a:r>
              <a:rPr lang="en-US" sz="2800" b="1" dirty="0" err="1" smtClean="0"/>
              <a:t>voor</a:t>
            </a:r>
            <a:r>
              <a:rPr lang="en-US" sz="2800" b="1" dirty="0" smtClean="0"/>
              <a:t> de </a:t>
            </a:r>
            <a:r>
              <a:rPr lang="en-US" sz="2800" b="1" dirty="0" err="1" smtClean="0"/>
              <a:t>deelnemers</a:t>
            </a:r>
            <a:endParaRPr lang="en-US" sz="2800" b="1" dirty="0" smtClean="0"/>
          </a:p>
          <a:p>
            <a:pPr marL="342900" indent="-342900">
              <a:buFont typeface="Arial" panose="020B0604020202020204" pitchFamily="34" charset="0"/>
              <a:buChar char="•"/>
            </a:pPr>
            <a:r>
              <a:rPr lang="en-US" sz="2800" b="1" dirty="0" err="1" smtClean="0"/>
              <a:t>Energieleveranciers</a:t>
            </a:r>
            <a:endParaRPr lang="en-US" sz="2800" b="1" dirty="0" smtClean="0"/>
          </a:p>
          <a:p>
            <a:pPr marL="342900" indent="-342900">
              <a:buFont typeface="Arial" panose="020B0604020202020204" pitchFamily="34" charset="0"/>
              <a:buChar char="•"/>
            </a:pPr>
            <a:r>
              <a:rPr lang="en-US" sz="2800" b="1" dirty="0" err="1" smtClean="0"/>
              <a:t>Volgende</a:t>
            </a:r>
            <a:r>
              <a:rPr lang="en-US" sz="2800" b="1" dirty="0" smtClean="0"/>
              <a:t> </a:t>
            </a:r>
            <a:r>
              <a:rPr lang="en-US" sz="2800" b="1" dirty="0" err="1" smtClean="0"/>
              <a:t>stappen</a:t>
            </a:r>
            <a:endParaRPr lang="en-US" sz="2800" b="1" dirty="0" smtClean="0"/>
          </a:p>
          <a:p>
            <a:pPr marL="342900" indent="-342900">
              <a:buFont typeface="Arial" panose="020B0604020202020204" pitchFamily="34" charset="0"/>
              <a:buChar char="•"/>
            </a:pPr>
            <a:endParaRPr lang="en-US" sz="2800" b="1" dirty="0"/>
          </a:p>
          <a:p>
            <a:pPr marL="342900" indent="-342900">
              <a:buFont typeface="Arial" panose="020B0604020202020204" pitchFamily="34" charset="0"/>
              <a:buChar char="•"/>
            </a:pPr>
            <a:r>
              <a:rPr lang="en-US" sz="2800" b="1" dirty="0" err="1" smtClean="0"/>
              <a:t>Vragen</a:t>
            </a:r>
            <a:r>
              <a:rPr lang="en-US" sz="2800" b="1" dirty="0" smtClean="0"/>
              <a:t> </a:t>
            </a:r>
            <a:r>
              <a:rPr lang="en-US" sz="2800" b="1" dirty="0" err="1" smtClean="0"/>
              <a:t>en</a:t>
            </a:r>
            <a:r>
              <a:rPr lang="en-US" sz="2800" b="1" dirty="0" smtClean="0"/>
              <a:t> </a:t>
            </a:r>
            <a:r>
              <a:rPr lang="en-US" sz="2800" b="1" dirty="0" err="1" smtClean="0"/>
              <a:t>antwoorden</a:t>
            </a:r>
            <a:endParaRPr lang="en-US" sz="2800" b="1" dirty="0" smtClean="0"/>
          </a:p>
          <a:p>
            <a:pPr marL="342900" indent="-342900">
              <a:buFont typeface="Arial" panose="020B0604020202020204" pitchFamily="34" charset="0"/>
              <a:buChar char="•"/>
            </a:pPr>
            <a:endParaRPr lang="en-US" sz="2800" b="1" dirty="0" smtClean="0"/>
          </a:p>
          <a:p>
            <a:pPr marL="342900" indent="-342900">
              <a:buFont typeface="Arial" panose="020B0604020202020204" pitchFamily="34" charset="0"/>
              <a:buChar char="•"/>
            </a:pPr>
            <a:endParaRPr lang="en-US" sz="2800" b="1" dirty="0" smtClean="0"/>
          </a:p>
          <a:p>
            <a:pPr marL="342900" indent="-342900">
              <a:buFont typeface="Arial" panose="020B0604020202020204" pitchFamily="34" charset="0"/>
              <a:buChar char="•"/>
            </a:pPr>
            <a:endParaRPr lang="en-US" sz="2400" b="1" dirty="0" smtClean="0"/>
          </a:p>
          <a:p>
            <a:pPr marL="342900" indent="-342900">
              <a:buFont typeface="Arial" panose="020B0604020202020204" pitchFamily="34" charset="0"/>
              <a:buChar char="•"/>
            </a:pPr>
            <a:endParaRPr lang="en-US" sz="2400" b="1" dirty="0"/>
          </a:p>
          <a:p>
            <a:pPr algn="ctr"/>
            <a:endParaRPr lang="nl-NL" sz="2800" b="1" dirty="0"/>
          </a:p>
        </p:txBody>
      </p:sp>
    </p:spTree>
    <p:extLst>
      <p:ext uri="{BB962C8B-B14F-4D97-AF65-F5344CB8AC3E}">
        <p14:creationId xmlns:p14="http://schemas.microsoft.com/office/powerpoint/2010/main" val="3756962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gallery.mailchimp.com/f1a124931c391056248c338ba/images/36551051-bc83-4ec2-9d3c-aee3d77d32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62"/>
            <a:ext cx="3395706" cy="3023110"/>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7"/>
          <p:cNvSpPr/>
          <p:nvPr/>
        </p:nvSpPr>
        <p:spPr>
          <a:xfrm>
            <a:off x="5011946" y="4762"/>
            <a:ext cx="7180054" cy="646331"/>
          </a:xfrm>
          <a:prstGeom prst="rect">
            <a:avLst/>
          </a:prstGeom>
        </p:spPr>
        <p:txBody>
          <a:bodyPr wrap="square">
            <a:spAutoFit/>
          </a:bodyPr>
          <a:lstStyle/>
          <a:p>
            <a:pPr>
              <a:spcAft>
                <a:spcPts val="0"/>
              </a:spcAft>
            </a:pPr>
            <a:r>
              <a:rPr lang="nl-NL" sz="3600" b="1" dirty="0" smtClean="0"/>
              <a:t>Wat is Energiek Alphen aan den Rijn:</a:t>
            </a:r>
            <a:endParaRPr lang="nl-NL" sz="28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tel 1"/>
          <p:cNvSpPr txBox="1">
            <a:spLocks/>
          </p:cNvSpPr>
          <p:nvPr/>
        </p:nvSpPr>
        <p:spPr>
          <a:xfrm>
            <a:off x="5011946" y="1009291"/>
            <a:ext cx="6944265" cy="57234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err="1" smtClean="0"/>
              <a:t>Een</a:t>
            </a:r>
            <a:r>
              <a:rPr lang="en-US" sz="2400" b="1" dirty="0" smtClean="0"/>
              <a:t> </a:t>
            </a:r>
            <a:r>
              <a:rPr lang="en-US" sz="2400" b="1" dirty="0" err="1" smtClean="0"/>
              <a:t>initiatief</a:t>
            </a:r>
            <a:r>
              <a:rPr lang="en-US" sz="2400" b="1" dirty="0" smtClean="0"/>
              <a:t> van </a:t>
            </a:r>
            <a:r>
              <a:rPr lang="en-US" sz="2400" b="1" dirty="0" err="1" smtClean="0"/>
              <a:t>een</a:t>
            </a:r>
            <a:r>
              <a:rPr lang="en-US" sz="2400" b="1" dirty="0" smtClean="0"/>
              <a:t> </a:t>
            </a:r>
            <a:r>
              <a:rPr lang="en-US" sz="2400" b="1" dirty="0" err="1" smtClean="0"/>
              <a:t>groep</a:t>
            </a:r>
            <a:r>
              <a:rPr lang="en-US" sz="2400" b="1" dirty="0" smtClean="0"/>
              <a:t> </a:t>
            </a:r>
            <a:r>
              <a:rPr lang="en-US" sz="2400" b="1" dirty="0" err="1" smtClean="0"/>
              <a:t>duurzaamheidsbewuste</a:t>
            </a:r>
            <a:r>
              <a:rPr lang="en-US" sz="2400" b="1" dirty="0" smtClean="0"/>
              <a:t> </a:t>
            </a:r>
            <a:r>
              <a:rPr lang="en-US" sz="2400" b="1" dirty="0" err="1" smtClean="0"/>
              <a:t>inwoners</a:t>
            </a:r>
            <a:r>
              <a:rPr lang="en-US" sz="2400" b="1" dirty="0" smtClean="0"/>
              <a:t> van Alphen </a:t>
            </a:r>
            <a:r>
              <a:rPr lang="en-US" sz="2400" b="1" dirty="0" err="1" smtClean="0"/>
              <a:t>aan</a:t>
            </a:r>
            <a:r>
              <a:rPr lang="en-US" sz="2400" b="1" dirty="0" smtClean="0"/>
              <a:t> den Rijn, die </a:t>
            </a:r>
            <a:r>
              <a:rPr lang="en-US" sz="2400" b="1" dirty="0" err="1" smtClean="0"/>
              <a:t>energie</a:t>
            </a:r>
            <a:r>
              <a:rPr lang="en-US" sz="2400" b="1" dirty="0" smtClean="0"/>
              <a:t> </a:t>
            </a:r>
            <a:r>
              <a:rPr lang="en-US" sz="2400" b="1" dirty="0" err="1" smtClean="0"/>
              <a:t>kunnen</a:t>
            </a:r>
            <a:r>
              <a:rPr lang="en-US" sz="2400" b="1" dirty="0" smtClean="0"/>
              <a:t> </a:t>
            </a:r>
            <a:r>
              <a:rPr lang="en-US" sz="2400" b="1" dirty="0" err="1" smtClean="0"/>
              <a:t>en</a:t>
            </a:r>
            <a:r>
              <a:rPr lang="en-US" sz="2400" b="1" dirty="0" smtClean="0"/>
              <a:t> </a:t>
            </a:r>
            <a:r>
              <a:rPr lang="en-US" sz="2400" b="1" dirty="0" err="1" smtClean="0"/>
              <a:t>willen</a:t>
            </a:r>
            <a:r>
              <a:rPr lang="en-US" sz="2400" b="1" dirty="0" smtClean="0"/>
              <a:t> </a:t>
            </a:r>
            <a:r>
              <a:rPr lang="en-US" sz="2400" b="1" dirty="0" err="1" smtClean="0"/>
              <a:t>steken</a:t>
            </a:r>
            <a:r>
              <a:rPr lang="en-US" sz="2400" b="1" dirty="0" smtClean="0"/>
              <a:t> in het </a:t>
            </a:r>
            <a:r>
              <a:rPr lang="en-US" sz="2400" b="1" dirty="0" err="1" smtClean="0"/>
              <a:t>verduurzamen</a:t>
            </a:r>
            <a:r>
              <a:rPr lang="en-US" sz="2400" b="1" dirty="0" smtClean="0"/>
              <a:t> van de </a:t>
            </a:r>
            <a:r>
              <a:rPr lang="en-US" sz="2400" b="1" dirty="0" err="1" smtClean="0"/>
              <a:t>gemeente</a:t>
            </a:r>
            <a:r>
              <a:rPr lang="en-US" sz="2400" b="1" dirty="0" smtClean="0"/>
              <a:t>;</a:t>
            </a:r>
          </a:p>
          <a:p>
            <a:pPr marL="342900" indent="-342900">
              <a:buFont typeface="Arial" panose="020B0604020202020204" pitchFamily="34" charset="0"/>
              <a:buChar char="•"/>
            </a:pPr>
            <a:r>
              <a:rPr lang="en-US" sz="2400" b="1" dirty="0" err="1" smtClean="0"/>
              <a:t>Een</a:t>
            </a:r>
            <a:r>
              <a:rPr lang="en-US" sz="2400" b="1" dirty="0" smtClean="0"/>
              <a:t> locale </a:t>
            </a:r>
            <a:r>
              <a:rPr lang="en-US" sz="2400" b="1" dirty="0" err="1" smtClean="0"/>
              <a:t>energiecoöperatie</a:t>
            </a:r>
            <a:r>
              <a:rPr lang="en-US" sz="2400" b="1" dirty="0" smtClean="0"/>
              <a:t> die </a:t>
            </a:r>
            <a:r>
              <a:rPr lang="en-US" sz="2400" b="1" dirty="0" err="1" smtClean="0"/>
              <a:t>energiebesparing</a:t>
            </a:r>
            <a:r>
              <a:rPr lang="en-US" sz="2400" b="1" dirty="0" smtClean="0"/>
              <a:t> </a:t>
            </a:r>
            <a:r>
              <a:rPr lang="en-US" sz="2400" b="1" dirty="0" err="1" smtClean="0"/>
              <a:t>en</a:t>
            </a:r>
            <a:r>
              <a:rPr lang="en-US" sz="2400" b="1" dirty="0" smtClean="0"/>
              <a:t> </a:t>
            </a:r>
            <a:r>
              <a:rPr lang="en-US" sz="2400" b="1" dirty="0" err="1" smtClean="0"/>
              <a:t>duurzame</a:t>
            </a:r>
            <a:r>
              <a:rPr lang="en-US" sz="2400" b="1" dirty="0" smtClean="0"/>
              <a:t> </a:t>
            </a:r>
            <a:r>
              <a:rPr lang="en-US" sz="2400" b="1" dirty="0" err="1" smtClean="0"/>
              <a:t>energieprojecten</a:t>
            </a:r>
            <a:r>
              <a:rPr lang="en-US" sz="2400" b="1" dirty="0" smtClean="0"/>
              <a:t> </a:t>
            </a:r>
            <a:r>
              <a:rPr lang="en-US" sz="2400" b="1" dirty="0" err="1" smtClean="0"/>
              <a:t>wil</a:t>
            </a:r>
            <a:r>
              <a:rPr lang="en-US" sz="2400" b="1" dirty="0" smtClean="0"/>
              <a:t> </a:t>
            </a:r>
            <a:r>
              <a:rPr lang="en-US" sz="2400" b="1" dirty="0" err="1" smtClean="0"/>
              <a:t>realiseren</a:t>
            </a:r>
            <a:r>
              <a:rPr lang="en-US" sz="2400" b="1" dirty="0" smtClean="0"/>
              <a:t>;</a:t>
            </a:r>
          </a:p>
          <a:p>
            <a:pPr marL="342900" indent="-342900">
              <a:buFont typeface="Arial" panose="020B0604020202020204" pitchFamily="34" charset="0"/>
              <a:buChar char="•"/>
            </a:pPr>
            <a:r>
              <a:rPr lang="en-US" sz="2400" b="1" dirty="0" err="1" smtClean="0"/>
              <a:t>Een</a:t>
            </a:r>
            <a:r>
              <a:rPr lang="en-US" sz="2400" b="1" dirty="0" smtClean="0"/>
              <a:t> </a:t>
            </a:r>
            <a:r>
              <a:rPr lang="en-US" sz="2400" b="1" dirty="0" err="1" smtClean="0"/>
              <a:t>energieke</a:t>
            </a:r>
            <a:r>
              <a:rPr lang="en-US" sz="2400" b="1" dirty="0" smtClean="0"/>
              <a:t> </a:t>
            </a:r>
            <a:r>
              <a:rPr lang="en-US" sz="2400" b="1" dirty="0" err="1" smtClean="0"/>
              <a:t>organisatie</a:t>
            </a:r>
            <a:r>
              <a:rPr lang="en-US" sz="2400" b="1" dirty="0" smtClean="0"/>
              <a:t> die </a:t>
            </a:r>
            <a:r>
              <a:rPr lang="en-US" sz="2400" b="1" dirty="0" err="1" smtClean="0"/>
              <a:t>samenwerkt</a:t>
            </a:r>
            <a:r>
              <a:rPr lang="en-US" sz="2400" b="1" dirty="0" smtClean="0"/>
              <a:t> met </a:t>
            </a:r>
            <a:r>
              <a:rPr lang="en-US" sz="2400" b="1" dirty="0" err="1" smtClean="0"/>
              <a:t>alle</a:t>
            </a:r>
            <a:r>
              <a:rPr lang="en-US" sz="2400" b="1" dirty="0" smtClean="0"/>
              <a:t> </a:t>
            </a:r>
            <a:r>
              <a:rPr lang="en-US" sz="2400" b="1" dirty="0" err="1" smtClean="0"/>
              <a:t>partijen</a:t>
            </a:r>
            <a:r>
              <a:rPr lang="en-US" sz="2400" b="1" dirty="0" smtClean="0"/>
              <a:t> die </a:t>
            </a:r>
            <a:r>
              <a:rPr lang="en-US" sz="2400" b="1" dirty="0" err="1" smtClean="0"/>
              <a:t>initiatieven</a:t>
            </a:r>
            <a:r>
              <a:rPr lang="en-US" sz="2400" b="1" dirty="0" smtClean="0"/>
              <a:t> </a:t>
            </a:r>
            <a:r>
              <a:rPr lang="en-US" sz="2400" b="1" dirty="0" err="1" smtClean="0"/>
              <a:t>willen</a:t>
            </a:r>
            <a:r>
              <a:rPr lang="en-US" sz="2400" b="1" dirty="0" smtClean="0"/>
              <a:t> </a:t>
            </a:r>
            <a:r>
              <a:rPr lang="en-US" sz="2400" b="1" dirty="0" err="1" smtClean="0"/>
              <a:t>realiseren</a:t>
            </a:r>
            <a:r>
              <a:rPr lang="en-US" sz="2400" b="1" dirty="0" smtClean="0"/>
              <a:t> met </a:t>
            </a:r>
            <a:r>
              <a:rPr lang="en-US" sz="2400" b="1" dirty="0" err="1" smtClean="0"/>
              <a:t>dezelfde</a:t>
            </a:r>
            <a:r>
              <a:rPr lang="en-US" sz="2400" b="1" dirty="0" smtClean="0"/>
              <a:t> </a:t>
            </a:r>
            <a:r>
              <a:rPr lang="en-US" sz="2400" b="1" dirty="0" err="1" smtClean="0"/>
              <a:t>doelstelling</a:t>
            </a:r>
            <a:r>
              <a:rPr lang="en-US" sz="2400" b="1" dirty="0" smtClean="0"/>
              <a:t>:</a:t>
            </a:r>
          </a:p>
          <a:p>
            <a:pPr marL="342900" indent="-342900">
              <a:buFont typeface="Arial" panose="020B0604020202020204" pitchFamily="34" charset="0"/>
              <a:buChar char="•"/>
            </a:pPr>
            <a:endParaRPr lang="en-US" sz="2400" b="1" dirty="0"/>
          </a:p>
          <a:p>
            <a:pPr algn="ctr"/>
            <a:r>
              <a:rPr lang="en-US" sz="2800" b="1" dirty="0" err="1" smtClean="0"/>
              <a:t>Bijdragen</a:t>
            </a:r>
            <a:r>
              <a:rPr lang="en-US" sz="2800" b="1" dirty="0" smtClean="0"/>
              <a:t> </a:t>
            </a:r>
            <a:r>
              <a:rPr lang="en-US" sz="2800" b="1" dirty="0" err="1" smtClean="0"/>
              <a:t>aan</a:t>
            </a:r>
            <a:r>
              <a:rPr lang="en-US" sz="2800" b="1" dirty="0" smtClean="0"/>
              <a:t> </a:t>
            </a:r>
            <a:r>
              <a:rPr lang="en-US" sz="2800" b="1" dirty="0" err="1" smtClean="0"/>
              <a:t>duurzame</a:t>
            </a:r>
            <a:r>
              <a:rPr lang="en-US" sz="2800" b="1" dirty="0" smtClean="0"/>
              <a:t> </a:t>
            </a:r>
            <a:r>
              <a:rPr lang="en-US" sz="2800" b="1" dirty="0" err="1" smtClean="0"/>
              <a:t>ontwikkeling</a:t>
            </a:r>
            <a:r>
              <a:rPr lang="en-US" sz="2800" b="1" dirty="0" smtClean="0"/>
              <a:t> in de </a:t>
            </a:r>
            <a:r>
              <a:rPr lang="en-US" sz="2800" b="1" dirty="0" err="1" smtClean="0"/>
              <a:t>gemeente</a:t>
            </a:r>
            <a:r>
              <a:rPr lang="en-US" sz="2800" b="1" dirty="0" smtClean="0"/>
              <a:t> </a:t>
            </a:r>
            <a:r>
              <a:rPr lang="en-US" sz="2800" b="1" dirty="0" err="1" smtClean="0"/>
              <a:t>e.o</a:t>
            </a:r>
            <a:r>
              <a:rPr lang="en-US" sz="2800" b="1" dirty="0" smtClean="0"/>
              <a:t>. met name op het </a:t>
            </a:r>
            <a:r>
              <a:rPr lang="en-US" sz="2800" b="1" dirty="0" err="1" smtClean="0"/>
              <a:t>gebied</a:t>
            </a:r>
            <a:r>
              <a:rPr lang="en-US" sz="2800" b="1" dirty="0" smtClean="0"/>
              <a:t> van </a:t>
            </a:r>
            <a:r>
              <a:rPr lang="en-US" sz="2800" b="1" dirty="0" err="1" smtClean="0"/>
              <a:t>energiebesparing</a:t>
            </a:r>
            <a:r>
              <a:rPr lang="en-US" sz="2800" b="1" dirty="0" smtClean="0"/>
              <a:t> </a:t>
            </a:r>
            <a:r>
              <a:rPr lang="en-US" sz="2800" b="1" dirty="0" err="1" smtClean="0"/>
              <a:t>en</a:t>
            </a:r>
            <a:r>
              <a:rPr lang="en-US" sz="2800" b="1" dirty="0" smtClean="0"/>
              <a:t> </a:t>
            </a:r>
            <a:r>
              <a:rPr lang="en-US" sz="2800" b="1" dirty="0" err="1" smtClean="0"/>
              <a:t>duurzame</a:t>
            </a:r>
            <a:r>
              <a:rPr lang="en-US" sz="2800" b="1" dirty="0" smtClean="0"/>
              <a:t> </a:t>
            </a:r>
            <a:r>
              <a:rPr lang="en-US" sz="2800" b="1" dirty="0" err="1" smtClean="0"/>
              <a:t>energie</a:t>
            </a:r>
            <a:r>
              <a:rPr lang="en-US" sz="2800" b="1" dirty="0" smtClean="0"/>
              <a:t>.</a:t>
            </a:r>
          </a:p>
          <a:p>
            <a:pPr algn="ctr"/>
            <a:endParaRPr lang="en-US" sz="2800" b="1" dirty="0"/>
          </a:p>
          <a:p>
            <a:pPr algn="ctr"/>
            <a:endParaRPr lang="nl-NL" sz="28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845" y="3157268"/>
            <a:ext cx="4791634" cy="2096219"/>
          </a:xfrm>
          <a:prstGeom prst="rect">
            <a:avLst/>
          </a:prstGeom>
        </p:spPr>
      </p:pic>
    </p:spTree>
    <p:extLst>
      <p:ext uri="{BB962C8B-B14F-4D97-AF65-F5344CB8AC3E}">
        <p14:creationId xmlns:p14="http://schemas.microsoft.com/office/powerpoint/2010/main" val="2748606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https://gallery.mailchimp.com/f1a124931c391056248c338ba/images/36551051-bc83-4ec2-9d3c-aee3d77d32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62"/>
            <a:ext cx="3395706" cy="3023110"/>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7"/>
          <p:cNvSpPr/>
          <p:nvPr/>
        </p:nvSpPr>
        <p:spPr>
          <a:xfrm>
            <a:off x="3985404" y="72127"/>
            <a:ext cx="8206596" cy="646331"/>
          </a:xfrm>
          <a:prstGeom prst="rect">
            <a:avLst/>
          </a:prstGeom>
        </p:spPr>
        <p:txBody>
          <a:bodyPr wrap="square">
            <a:spAutoFit/>
          </a:bodyPr>
          <a:lstStyle/>
          <a:p>
            <a:pPr>
              <a:spcAft>
                <a:spcPts val="0"/>
              </a:spcAft>
            </a:pPr>
            <a:r>
              <a:rPr lang="nl-NL" sz="3600" b="1" dirty="0" smtClean="0"/>
              <a:t>Initiatieven Energiek Alphen aan den Rijn:</a:t>
            </a:r>
            <a:endParaRPr lang="nl-NL" sz="28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tel 1"/>
          <p:cNvSpPr txBox="1">
            <a:spLocks/>
          </p:cNvSpPr>
          <p:nvPr/>
        </p:nvSpPr>
        <p:spPr>
          <a:xfrm>
            <a:off x="4605731" y="1250830"/>
            <a:ext cx="7324602" cy="54818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b="1" dirty="0" err="1" smtClean="0"/>
              <a:t>Stimuleren</a:t>
            </a:r>
            <a:r>
              <a:rPr lang="en-US" sz="2400" b="1" dirty="0" smtClean="0"/>
              <a:t> van </a:t>
            </a:r>
            <a:r>
              <a:rPr lang="en-US" sz="2400" b="1" dirty="0" err="1" smtClean="0"/>
              <a:t>zonne-energie</a:t>
            </a:r>
            <a:r>
              <a:rPr lang="en-US" sz="2400" b="1" dirty="0" smtClean="0"/>
              <a:t> </a:t>
            </a:r>
            <a:r>
              <a:rPr lang="en-US" sz="2400" b="1" dirty="0" err="1" smtClean="0"/>
              <a:t>bij</a:t>
            </a:r>
            <a:r>
              <a:rPr lang="en-US" sz="2400" b="1" dirty="0" smtClean="0"/>
              <a:t> </a:t>
            </a:r>
            <a:r>
              <a:rPr lang="en-US" sz="2400" b="1" dirty="0" err="1" smtClean="0"/>
              <a:t>particulieren</a:t>
            </a:r>
            <a:r>
              <a:rPr lang="en-US" sz="2400" b="1" dirty="0" smtClean="0"/>
              <a:t>: </a:t>
            </a:r>
            <a:r>
              <a:rPr lang="en-US" sz="2400" b="1" dirty="0" err="1" smtClean="0"/>
              <a:t>regelmatige</a:t>
            </a:r>
            <a:r>
              <a:rPr lang="en-US" sz="2400" b="1" dirty="0" smtClean="0"/>
              <a:t> </a:t>
            </a:r>
            <a:r>
              <a:rPr lang="en-US" sz="2400" b="1" dirty="0" err="1" smtClean="0"/>
              <a:t>informatiebijeenkomsten</a:t>
            </a:r>
            <a:r>
              <a:rPr lang="en-US" sz="2400" b="1" dirty="0" smtClean="0"/>
              <a:t> </a:t>
            </a:r>
            <a:r>
              <a:rPr lang="en-US" sz="2400" b="1" dirty="0" err="1" smtClean="0"/>
              <a:t>en</a:t>
            </a:r>
            <a:r>
              <a:rPr lang="en-US" sz="2400" b="1" dirty="0" smtClean="0"/>
              <a:t> </a:t>
            </a:r>
            <a:r>
              <a:rPr lang="en-US" sz="2400" b="1" dirty="0" err="1" smtClean="0"/>
              <a:t>samenwerking</a:t>
            </a:r>
            <a:r>
              <a:rPr lang="en-US" sz="2400" b="1" dirty="0" smtClean="0"/>
              <a:t> met </a:t>
            </a:r>
            <a:r>
              <a:rPr lang="en-US" sz="2400" b="1" dirty="0" err="1" smtClean="0"/>
              <a:t>leveranciers</a:t>
            </a:r>
            <a:r>
              <a:rPr lang="en-US" sz="2400" b="1" dirty="0" smtClean="0"/>
              <a:t>;</a:t>
            </a:r>
          </a:p>
          <a:p>
            <a:pPr marL="342900" indent="-342900">
              <a:buFont typeface="Arial" panose="020B0604020202020204" pitchFamily="34" charset="0"/>
              <a:buChar char="•"/>
            </a:pPr>
            <a:r>
              <a:rPr lang="en-US" sz="2400" b="1" dirty="0" err="1" smtClean="0"/>
              <a:t>Stimuleren</a:t>
            </a:r>
            <a:r>
              <a:rPr lang="en-US" sz="2400" b="1" dirty="0" smtClean="0"/>
              <a:t> van </a:t>
            </a:r>
            <a:r>
              <a:rPr lang="en-US" sz="2400" b="1" dirty="0" err="1" smtClean="0"/>
              <a:t>energiebesparing</a:t>
            </a:r>
            <a:r>
              <a:rPr lang="en-US" sz="2400" b="1" dirty="0" smtClean="0"/>
              <a:t>: </a:t>
            </a:r>
            <a:r>
              <a:rPr lang="en-US" sz="2400" b="1" dirty="0" err="1" smtClean="0"/>
              <a:t>eerste</a:t>
            </a:r>
            <a:r>
              <a:rPr lang="en-US" sz="2400" b="1" dirty="0" smtClean="0"/>
              <a:t> </a:t>
            </a:r>
            <a:r>
              <a:rPr lang="en-US" sz="2400" b="1" dirty="0" err="1" smtClean="0"/>
              <a:t>bijeenkomst</a:t>
            </a:r>
            <a:r>
              <a:rPr lang="en-US" sz="2400" b="1" dirty="0" smtClean="0"/>
              <a:t> </a:t>
            </a:r>
            <a:r>
              <a:rPr lang="en-US" sz="2400" b="1" dirty="0" err="1" smtClean="0"/>
              <a:t>voor</a:t>
            </a:r>
            <a:r>
              <a:rPr lang="en-US" sz="2400" b="1" dirty="0" smtClean="0"/>
              <a:t> </a:t>
            </a:r>
            <a:r>
              <a:rPr lang="en-US" sz="2400" b="1" dirty="0" err="1" smtClean="0"/>
              <a:t>particulieren</a:t>
            </a:r>
            <a:r>
              <a:rPr lang="en-US" sz="2400" b="1" dirty="0" smtClean="0"/>
              <a:t> met </a:t>
            </a:r>
            <a:r>
              <a:rPr lang="en-US" sz="2400" b="1" dirty="0" err="1" smtClean="0"/>
              <a:t>aanbieders</a:t>
            </a:r>
            <a:r>
              <a:rPr lang="en-US" sz="2400" b="1" dirty="0" smtClean="0"/>
              <a:t> </a:t>
            </a:r>
            <a:r>
              <a:rPr lang="en-US" sz="2400" b="1" dirty="0" err="1" smtClean="0"/>
              <a:t>en</a:t>
            </a:r>
            <a:r>
              <a:rPr lang="en-US" sz="2400" b="1" dirty="0" smtClean="0"/>
              <a:t> </a:t>
            </a:r>
            <a:r>
              <a:rPr lang="en-US" sz="2400" b="1" dirty="0" err="1" smtClean="0"/>
              <a:t>leveranciers</a:t>
            </a:r>
            <a:r>
              <a:rPr lang="en-US" sz="2400" b="1" dirty="0" smtClean="0"/>
              <a:t> </a:t>
            </a:r>
            <a:r>
              <a:rPr lang="en-US" sz="2400" b="1" dirty="0" err="1" smtClean="0"/>
              <a:t>uit</a:t>
            </a:r>
            <a:r>
              <a:rPr lang="en-US" sz="2400" b="1" dirty="0" smtClean="0"/>
              <a:t> de </a:t>
            </a:r>
            <a:r>
              <a:rPr lang="en-US" sz="2400" b="1" dirty="0" err="1" smtClean="0"/>
              <a:t>regio</a:t>
            </a:r>
            <a:r>
              <a:rPr lang="en-US" sz="2400" b="1" dirty="0" smtClean="0"/>
              <a:t>  </a:t>
            </a:r>
            <a:r>
              <a:rPr lang="en-US" sz="2400" b="1" dirty="0" err="1" smtClean="0"/>
              <a:t>georganiseerd</a:t>
            </a:r>
            <a:r>
              <a:rPr lang="en-US" sz="2400" b="1" dirty="0" smtClean="0"/>
              <a:t>;</a:t>
            </a:r>
          </a:p>
          <a:p>
            <a:pPr marL="342900" indent="-342900">
              <a:buFont typeface="Arial" panose="020B0604020202020204" pitchFamily="34" charset="0"/>
              <a:buChar char="•"/>
            </a:pPr>
            <a:r>
              <a:rPr lang="en-US" sz="2400" b="1" dirty="0" err="1" smtClean="0"/>
              <a:t>Collectieve</a:t>
            </a:r>
            <a:r>
              <a:rPr lang="en-US" sz="2400" b="1" dirty="0" smtClean="0"/>
              <a:t> </a:t>
            </a:r>
            <a:r>
              <a:rPr lang="en-US" sz="2400" b="1" dirty="0" err="1" smtClean="0"/>
              <a:t>zonne-energieprojecten</a:t>
            </a:r>
            <a:r>
              <a:rPr lang="en-US" sz="2400" b="1" dirty="0" smtClean="0"/>
              <a:t>: </a:t>
            </a:r>
            <a:r>
              <a:rPr lang="en-US" sz="2400" b="1" dirty="0" err="1" smtClean="0"/>
              <a:t>Rijnvicus</a:t>
            </a:r>
            <a:r>
              <a:rPr lang="en-US" sz="2400" b="1" dirty="0" smtClean="0"/>
              <a:t> </a:t>
            </a:r>
            <a:r>
              <a:rPr lang="en-US" sz="2400" b="1" dirty="0" err="1" smtClean="0"/>
              <a:t>en</a:t>
            </a:r>
            <a:r>
              <a:rPr lang="en-US" sz="2400" b="1" dirty="0" smtClean="0"/>
              <a:t> GC </a:t>
            </a:r>
            <a:r>
              <a:rPr lang="en-US" sz="2400" b="1" dirty="0" err="1" smtClean="0"/>
              <a:t>Zeegersloot</a:t>
            </a:r>
            <a:endParaRPr lang="en-US" sz="2400" b="1" dirty="0" smtClean="0"/>
          </a:p>
          <a:p>
            <a:pPr marL="342900" indent="-342900">
              <a:buFont typeface="Arial" panose="020B0604020202020204" pitchFamily="34" charset="0"/>
              <a:buChar char="•"/>
            </a:pPr>
            <a:r>
              <a:rPr lang="en-US" sz="2400" b="1" dirty="0" err="1" smtClean="0"/>
              <a:t>Energie-overleg</a:t>
            </a:r>
            <a:r>
              <a:rPr lang="en-US" sz="2400" b="1" dirty="0" smtClean="0"/>
              <a:t> met </a:t>
            </a:r>
            <a:r>
              <a:rPr lang="en-US" sz="2400" b="1" dirty="0" err="1" smtClean="0"/>
              <a:t>gemeente</a:t>
            </a:r>
            <a:r>
              <a:rPr lang="en-US" sz="2400" b="1" dirty="0" smtClean="0"/>
              <a:t> Alphen </a:t>
            </a:r>
            <a:r>
              <a:rPr lang="en-US" sz="2400" b="1" dirty="0" err="1" smtClean="0"/>
              <a:t>aan</a:t>
            </a:r>
            <a:r>
              <a:rPr lang="en-US" sz="2400" b="1" dirty="0" smtClean="0"/>
              <a:t> den Rijn </a:t>
            </a:r>
            <a:r>
              <a:rPr lang="en-US" sz="2400" b="1" dirty="0" err="1" smtClean="0"/>
              <a:t>en</a:t>
            </a:r>
            <a:r>
              <a:rPr lang="en-US" sz="2400" b="1" dirty="0" smtClean="0"/>
              <a:t> de </a:t>
            </a:r>
            <a:r>
              <a:rPr lang="en-US" sz="2400" b="1" dirty="0" err="1" smtClean="0"/>
              <a:t>regio</a:t>
            </a:r>
            <a:r>
              <a:rPr lang="en-US" sz="2400" b="1" dirty="0" smtClean="0"/>
              <a:t> </a:t>
            </a:r>
            <a:r>
              <a:rPr lang="en-US" sz="2400" b="1" dirty="0" err="1" smtClean="0"/>
              <a:t>Midden</a:t>
            </a:r>
            <a:r>
              <a:rPr lang="en-US" sz="2400" b="1" dirty="0" smtClean="0"/>
              <a:t>-Holland</a:t>
            </a:r>
          </a:p>
          <a:p>
            <a:pPr marL="342900" indent="-342900">
              <a:buFont typeface="Arial" panose="020B0604020202020204" pitchFamily="34" charset="0"/>
              <a:buChar char="•"/>
            </a:pPr>
            <a:endParaRPr lang="en-US" sz="2400" b="1" dirty="0"/>
          </a:p>
          <a:p>
            <a:r>
              <a:rPr lang="en-US" sz="2400" b="1" dirty="0" err="1" smtClean="0"/>
              <a:t>Wij</a:t>
            </a:r>
            <a:r>
              <a:rPr lang="en-US" sz="2400" b="1" dirty="0" smtClean="0"/>
              <a:t> </a:t>
            </a:r>
            <a:r>
              <a:rPr lang="en-US" sz="2400" b="1" dirty="0" err="1" smtClean="0"/>
              <a:t>zoeken</a:t>
            </a:r>
            <a:r>
              <a:rPr lang="en-US" sz="2400" b="1" dirty="0" smtClean="0"/>
              <a:t> </a:t>
            </a:r>
            <a:r>
              <a:rPr lang="en-US" sz="2400" b="1" dirty="0" err="1" smtClean="0"/>
              <a:t>o.a</a:t>
            </a:r>
            <a:r>
              <a:rPr lang="en-US" sz="2400" b="1" dirty="0" smtClean="0"/>
              <a:t>. </a:t>
            </a:r>
            <a:r>
              <a:rPr lang="en-US" sz="2400" b="1" dirty="0" err="1" smtClean="0"/>
              <a:t>naar</a:t>
            </a:r>
            <a:r>
              <a:rPr lang="en-US" sz="2400" b="1" dirty="0" smtClean="0"/>
              <a:t> </a:t>
            </a:r>
            <a:r>
              <a:rPr lang="en-US" sz="2400" b="1" dirty="0" err="1" smtClean="0"/>
              <a:t>daken</a:t>
            </a:r>
            <a:r>
              <a:rPr lang="en-US" sz="2400" b="1" dirty="0" smtClean="0"/>
              <a:t> </a:t>
            </a:r>
            <a:r>
              <a:rPr lang="en-US" sz="2400" b="1" dirty="0" err="1" smtClean="0"/>
              <a:t>voor</a:t>
            </a:r>
            <a:r>
              <a:rPr lang="en-US" sz="2400" b="1" dirty="0" smtClean="0"/>
              <a:t> </a:t>
            </a:r>
            <a:r>
              <a:rPr lang="en-US" sz="2400" b="1" dirty="0" err="1" smtClean="0"/>
              <a:t>collectieve</a:t>
            </a:r>
            <a:r>
              <a:rPr lang="en-US" sz="2400" b="1" dirty="0" smtClean="0"/>
              <a:t> </a:t>
            </a:r>
            <a:r>
              <a:rPr lang="en-US" sz="2400" b="1" dirty="0" err="1" smtClean="0"/>
              <a:t>zonne-energieprojecten</a:t>
            </a:r>
            <a:r>
              <a:rPr lang="en-US" sz="2400" b="1" dirty="0" smtClean="0"/>
              <a:t>!</a:t>
            </a:r>
            <a:endParaRPr lang="nl-NL" sz="3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8" y="2881223"/>
            <a:ext cx="4528402" cy="3021709"/>
          </a:xfrm>
          <a:prstGeom prst="rect">
            <a:avLst/>
          </a:prstGeom>
        </p:spPr>
      </p:pic>
    </p:spTree>
    <p:extLst>
      <p:ext uri="{BB962C8B-B14F-4D97-AF65-F5344CB8AC3E}">
        <p14:creationId xmlns:p14="http://schemas.microsoft.com/office/powerpoint/2010/main" val="2708977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7"/>
          <p:cNvSpPr/>
          <p:nvPr/>
        </p:nvSpPr>
        <p:spPr>
          <a:xfrm>
            <a:off x="3398881" y="168664"/>
            <a:ext cx="8793119" cy="646331"/>
          </a:xfrm>
          <a:prstGeom prst="rect">
            <a:avLst/>
          </a:prstGeom>
        </p:spPr>
        <p:txBody>
          <a:bodyPr wrap="square">
            <a:spAutoFit/>
          </a:bodyPr>
          <a:lstStyle/>
          <a:p>
            <a:pPr>
              <a:spcAft>
                <a:spcPts val="0"/>
              </a:spcAft>
            </a:pPr>
            <a:r>
              <a:rPr lang="en-US" sz="3600" b="1" dirty="0" err="1" smtClean="0"/>
              <a:t>Zon</a:t>
            </a:r>
            <a:r>
              <a:rPr lang="en-US" sz="3600" b="1" dirty="0" smtClean="0"/>
              <a:t> op Alphen: </a:t>
            </a:r>
            <a:endParaRPr lang="nl-NL" sz="28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tel 1"/>
          <p:cNvSpPr txBox="1">
            <a:spLocks/>
          </p:cNvSpPr>
          <p:nvPr/>
        </p:nvSpPr>
        <p:spPr>
          <a:xfrm>
            <a:off x="3398882" y="1000864"/>
            <a:ext cx="8557330" cy="672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smtClean="0"/>
              <a:t>Postcoderoos</a:t>
            </a:r>
            <a:r>
              <a:rPr lang="en-US" sz="2800" b="1" dirty="0" smtClean="0"/>
              <a:t> project </a:t>
            </a:r>
            <a:r>
              <a:rPr lang="en-US" sz="2800" b="1" dirty="0" err="1" smtClean="0"/>
              <a:t>gebaseerd</a:t>
            </a:r>
            <a:r>
              <a:rPr lang="en-US" sz="2800" b="1" dirty="0" smtClean="0"/>
              <a:t> op </a:t>
            </a:r>
            <a:r>
              <a:rPr lang="en-US" sz="2800" b="1" dirty="0" err="1" smtClean="0"/>
              <a:t>regeling</a:t>
            </a:r>
            <a:r>
              <a:rPr lang="en-US" sz="2800" b="1" dirty="0" smtClean="0"/>
              <a:t> </a:t>
            </a:r>
            <a:r>
              <a:rPr lang="en-US" sz="2800" b="1" dirty="0" err="1" smtClean="0"/>
              <a:t>Verlaagd</a:t>
            </a:r>
            <a:r>
              <a:rPr lang="en-US" sz="2800" b="1" dirty="0" smtClean="0"/>
              <a:t> </a:t>
            </a:r>
            <a:r>
              <a:rPr lang="en-US" sz="2800" b="1" dirty="0" err="1" smtClean="0"/>
              <a:t>Tarief</a:t>
            </a:r>
            <a:r>
              <a:rPr lang="en-US" sz="2800" b="1" dirty="0" smtClean="0"/>
              <a:t> </a:t>
            </a:r>
            <a:r>
              <a:rPr lang="en-US" sz="2800" b="1" dirty="0" err="1" smtClean="0"/>
              <a:t>uit</a:t>
            </a:r>
            <a:r>
              <a:rPr lang="en-US" sz="2800" b="1" dirty="0" smtClean="0"/>
              <a:t> het </a:t>
            </a:r>
            <a:r>
              <a:rPr lang="en-US" sz="2800" b="1" dirty="0" err="1" smtClean="0"/>
              <a:t>Energie-akkoord</a:t>
            </a:r>
            <a:r>
              <a:rPr lang="en-US" sz="2800" b="1" dirty="0" smtClean="0"/>
              <a:t> van 2013.</a:t>
            </a:r>
          </a:p>
          <a:p>
            <a:endParaRPr lang="en-US" sz="2800" b="1" dirty="0"/>
          </a:p>
          <a:p>
            <a:r>
              <a:rPr lang="en-US" sz="2800" b="1" dirty="0" err="1" smtClean="0"/>
              <a:t>Zonnepanelen</a:t>
            </a:r>
            <a:r>
              <a:rPr lang="en-US" sz="2800" b="1" dirty="0" smtClean="0"/>
              <a:t> op de </a:t>
            </a:r>
            <a:r>
              <a:rPr lang="en-US" sz="2800" b="1" dirty="0" err="1" smtClean="0"/>
              <a:t>daken</a:t>
            </a:r>
            <a:r>
              <a:rPr lang="en-US" sz="2800" b="1" dirty="0" smtClean="0"/>
              <a:t> van </a:t>
            </a:r>
            <a:r>
              <a:rPr lang="en-US" sz="2800" b="1" dirty="0" err="1" smtClean="0"/>
              <a:t>Rijnvicus</a:t>
            </a:r>
            <a:r>
              <a:rPr lang="en-US" sz="2800" b="1" dirty="0" smtClean="0"/>
              <a:t> (SWA) </a:t>
            </a:r>
            <a:r>
              <a:rPr lang="en-US" sz="2800" b="1" dirty="0" err="1" smtClean="0"/>
              <a:t>en</a:t>
            </a:r>
            <a:r>
              <a:rPr lang="en-US" sz="2800" b="1" dirty="0" smtClean="0"/>
              <a:t> GC </a:t>
            </a:r>
            <a:r>
              <a:rPr lang="en-US" sz="2800" b="1" dirty="0" err="1" smtClean="0"/>
              <a:t>Zeegersloot</a:t>
            </a:r>
            <a:r>
              <a:rPr lang="en-US" sz="2800" b="1" dirty="0" smtClean="0"/>
              <a:t>.</a:t>
            </a:r>
          </a:p>
          <a:p>
            <a:r>
              <a:rPr lang="en-US" sz="2800" b="1" dirty="0" smtClean="0"/>
              <a:t>In </a:t>
            </a:r>
            <a:r>
              <a:rPr lang="en-US" sz="2800" b="1" dirty="0" err="1" smtClean="0"/>
              <a:t>samenwerking</a:t>
            </a:r>
            <a:r>
              <a:rPr lang="en-US" sz="2800" b="1" dirty="0" smtClean="0"/>
              <a:t> met </a:t>
            </a:r>
            <a:r>
              <a:rPr lang="en-US" sz="2800" b="1" dirty="0" err="1" smtClean="0"/>
              <a:t>Zon</a:t>
            </a:r>
            <a:r>
              <a:rPr lang="en-US" sz="2800" b="1" dirty="0" smtClean="0"/>
              <a:t> op Nederland</a:t>
            </a:r>
          </a:p>
        </p:txBody>
      </p:sp>
      <p:pic>
        <p:nvPicPr>
          <p:cNvPr id="5" name="Picture 4"/>
          <p:cNvPicPr>
            <a:picLocks noChangeAspect="1"/>
          </p:cNvPicPr>
          <p:nvPr/>
        </p:nvPicPr>
        <p:blipFill>
          <a:blip r:embed="rId2"/>
          <a:stretch>
            <a:fillRect/>
          </a:stretch>
        </p:blipFill>
        <p:spPr>
          <a:xfrm>
            <a:off x="269043" y="3515142"/>
            <a:ext cx="4484112" cy="3188543"/>
          </a:xfrm>
          <a:prstGeom prst="rect">
            <a:avLst/>
          </a:prstGeom>
        </p:spPr>
      </p:pic>
      <p:pic>
        <p:nvPicPr>
          <p:cNvPr id="7" name="Picture 6"/>
          <p:cNvPicPr>
            <a:picLocks noChangeAspect="1"/>
          </p:cNvPicPr>
          <p:nvPr/>
        </p:nvPicPr>
        <p:blipFill>
          <a:blip r:embed="rId3"/>
          <a:stretch>
            <a:fillRect/>
          </a:stretch>
        </p:blipFill>
        <p:spPr>
          <a:xfrm>
            <a:off x="5227608" y="3618413"/>
            <a:ext cx="6728604" cy="3085272"/>
          </a:xfrm>
          <a:prstGeom prst="rect">
            <a:avLst/>
          </a:prstGeom>
        </p:spPr>
      </p:pic>
      <p:pic>
        <p:nvPicPr>
          <p:cNvPr id="1026" name="Picture 2" descr="C:\Users\Asus\Google Drive\41. Energiek Alphen\1050-2016 Energiek en Projecten\2017 Zonstad Alphen\Project Zon op Alphen\Publiciteit\180518 logo zon op alphen powered b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043" y="65447"/>
            <a:ext cx="2879725" cy="287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37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7"/>
          <p:cNvSpPr/>
          <p:nvPr/>
        </p:nvSpPr>
        <p:spPr>
          <a:xfrm>
            <a:off x="4494362" y="168664"/>
            <a:ext cx="7697638" cy="646331"/>
          </a:xfrm>
          <a:prstGeom prst="rect">
            <a:avLst/>
          </a:prstGeom>
        </p:spPr>
        <p:txBody>
          <a:bodyPr wrap="square">
            <a:spAutoFit/>
          </a:bodyPr>
          <a:lstStyle/>
          <a:p>
            <a:pPr>
              <a:spcAft>
                <a:spcPts val="0"/>
              </a:spcAft>
            </a:pPr>
            <a:r>
              <a:rPr lang="en-US" sz="3600" b="1" dirty="0" err="1" smtClean="0"/>
              <a:t>Zon</a:t>
            </a:r>
            <a:r>
              <a:rPr lang="en-US" sz="3600" b="1" dirty="0" smtClean="0"/>
              <a:t> op Alphen: </a:t>
            </a:r>
            <a:endParaRPr lang="nl-NL" sz="28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tel 1"/>
          <p:cNvSpPr txBox="1">
            <a:spLocks/>
          </p:cNvSpPr>
          <p:nvPr/>
        </p:nvSpPr>
        <p:spPr>
          <a:xfrm>
            <a:off x="4494362" y="1145532"/>
            <a:ext cx="7604724" cy="45367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smtClean="0"/>
              <a:t>Greendeal</a:t>
            </a:r>
            <a:r>
              <a:rPr lang="en-US" sz="2400" b="1" dirty="0" smtClean="0"/>
              <a:t> </a:t>
            </a:r>
            <a:r>
              <a:rPr lang="en-US" sz="2400" b="1" dirty="0" err="1" smtClean="0"/>
              <a:t>overeengekomen</a:t>
            </a:r>
            <a:r>
              <a:rPr lang="en-US" sz="2400" b="1" dirty="0" smtClean="0"/>
              <a:t> met </a:t>
            </a:r>
            <a:r>
              <a:rPr lang="en-US" sz="2400" b="1" dirty="0" err="1" smtClean="0"/>
              <a:t>Gemeente</a:t>
            </a:r>
            <a:r>
              <a:rPr lang="en-US" sz="2400" b="1" dirty="0" smtClean="0"/>
              <a:t> </a:t>
            </a:r>
            <a:r>
              <a:rPr lang="en-US" sz="2400" b="1" dirty="0" err="1" smtClean="0"/>
              <a:t>en</a:t>
            </a:r>
            <a:r>
              <a:rPr lang="en-US" sz="2400" b="1" dirty="0" smtClean="0"/>
              <a:t> GC </a:t>
            </a:r>
            <a:r>
              <a:rPr lang="en-US" sz="2400" b="1" dirty="0" err="1" smtClean="0"/>
              <a:t>Zeegersloot</a:t>
            </a:r>
            <a:r>
              <a:rPr lang="en-US" sz="2400" b="1" dirty="0" smtClean="0"/>
              <a:t>.</a:t>
            </a:r>
          </a:p>
          <a:p>
            <a:endParaRPr lang="en-US" sz="2400" b="1" dirty="0"/>
          </a:p>
          <a:p>
            <a:r>
              <a:rPr lang="en-US" sz="2400" b="1" dirty="0" err="1" smtClean="0"/>
              <a:t>Zon</a:t>
            </a:r>
            <a:r>
              <a:rPr lang="en-US" sz="2400" b="1" dirty="0" smtClean="0"/>
              <a:t> op Alphen </a:t>
            </a:r>
            <a:r>
              <a:rPr lang="en-US" sz="2400" b="1" dirty="0" err="1" smtClean="0"/>
              <a:t>bestaat</a:t>
            </a:r>
            <a:r>
              <a:rPr lang="en-US" sz="2400" b="1" dirty="0" smtClean="0"/>
              <a:t> </a:t>
            </a:r>
            <a:r>
              <a:rPr lang="en-US" sz="2400" b="1" dirty="0" err="1" smtClean="0"/>
              <a:t>uit</a:t>
            </a:r>
            <a:r>
              <a:rPr lang="en-US" sz="2400" b="1" dirty="0" smtClean="0"/>
              <a:t>:</a:t>
            </a:r>
          </a:p>
          <a:p>
            <a:pPr marL="457200" indent="-457200">
              <a:buFont typeface="Arial" panose="020B0604020202020204" pitchFamily="34" charset="0"/>
              <a:buChar char="•"/>
            </a:pPr>
            <a:r>
              <a:rPr lang="en-US" sz="2400" b="1" dirty="0" smtClean="0"/>
              <a:t>1.600 </a:t>
            </a:r>
            <a:r>
              <a:rPr lang="en-US" sz="2400" b="1" dirty="0" err="1" smtClean="0"/>
              <a:t>panelen</a:t>
            </a:r>
            <a:r>
              <a:rPr lang="en-US" sz="2400" b="1" dirty="0" smtClean="0"/>
              <a:t> op het </a:t>
            </a:r>
            <a:r>
              <a:rPr lang="en-US" sz="2400" b="1" dirty="0" err="1" smtClean="0"/>
              <a:t>dak</a:t>
            </a:r>
            <a:r>
              <a:rPr lang="en-US" sz="2400" b="1" dirty="0" smtClean="0"/>
              <a:t> van </a:t>
            </a:r>
            <a:r>
              <a:rPr lang="en-US" sz="2400" b="1" dirty="0" err="1" smtClean="0"/>
              <a:t>Rijnvicus</a:t>
            </a:r>
            <a:r>
              <a:rPr lang="en-US" sz="2400" b="1" dirty="0" smtClean="0"/>
              <a:t>;</a:t>
            </a:r>
          </a:p>
          <a:p>
            <a:pPr marL="457200" indent="-457200">
              <a:buFont typeface="Arial" panose="020B0604020202020204" pitchFamily="34" charset="0"/>
              <a:buChar char="•"/>
            </a:pPr>
            <a:r>
              <a:rPr lang="en-US" sz="2400" b="1" dirty="0" smtClean="0"/>
              <a:t>160 </a:t>
            </a:r>
            <a:r>
              <a:rPr lang="en-US" sz="2400" b="1" dirty="0" err="1" smtClean="0"/>
              <a:t>panelen</a:t>
            </a:r>
            <a:r>
              <a:rPr lang="en-US" sz="2400" b="1" dirty="0" smtClean="0"/>
              <a:t> op het </a:t>
            </a:r>
            <a:r>
              <a:rPr lang="en-US" sz="2400" b="1" dirty="0" err="1" smtClean="0"/>
              <a:t>dak</a:t>
            </a:r>
            <a:r>
              <a:rPr lang="en-US" sz="2400" b="1" dirty="0" smtClean="0"/>
              <a:t> van de driving range van GC </a:t>
            </a:r>
            <a:r>
              <a:rPr lang="en-US" sz="2400" b="1" dirty="0" err="1" smtClean="0"/>
              <a:t>Zeegersloot</a:t>
            </a:r>
            <a:r>
              <a:rPr lang="en-US" sz="2400" b="1" dirty="0" smtClean="0"/>
              <a:t>.</a:t>
            </a:r>
          </a:p>
          <a:p>
            <a:pPr marL="457200" indent="-457200">
              <a:buFont typeface="Arial" panose="020B0604020202020204" pitchFamily="34" charset="0"/>
              <a:buChar char="•"/>
            </a:pPr>
            <a:r>
              <a:rPr lang="en-US" sz="2400" b="1" dirty="0" err="1" smtClean="0"/>
              <a:t>Gemeente</a:t>
            </a:r>
            <a:r>
              <a:rPr lang="en-US" sz="2400" b="1" dirty="0" smtClean="0"/>
              <a:t> </a:t>
            </a:r>
            <a:r>
              <a:rPr lang="en-US" sz="2400" b="1" dirty="0" err="1" smtClean="0"/>
              <a:t>en</a:t>
            </a:r>
            <a:r>
              <a:rPr lang="en-US" sz="2400" b="1" dirty="0" smtClean="0"/>
              <a:t> GC </a:t>
            </a:r>
            <a:r>
              <a:rPr lang="en-US" sz="2400" b="1" dirty="0" err="1" smtClean="0"/>
              <a:t>Zeegersloot</a:t>
            </a:r>
            <a:r>
              <a:rPr lang="en-US" sz="2400" b="1" dirty="0" smtClean="0"/>
              <a:t> </a:t>
            </a:r>
            <a:r>
              <a:rPr lang="en-US" sz="2400" b="1" dirty="0" err="1" smtClean="0"/>
              <a:t>bieden</a:t>
            </a:r>
            <a:r>
              <a:rPr lang="en-US" sz="2400" b="1" dirty="0" smtClean="0"/>
              <a:t> </a:t>
            </a:r>
            <a:r>
              <a:rPr lang="en-US" sz="2400" b="1" dirty="0" err="1" smtClean="0"/>
              <a:t>hun</a:t>
            </a:r>
            <a:r>
              <a:rPr lang="en-US" sz="2400" b="1" dirty="0" smtClean="0"/>
              <a:t> </a:t>
            </a:r>
            <a:r>
              <a:rPr lang="en-US" sz="2400" b="1" dirty="0" err="1" smtClean="0"/>
              <a:t>daken</a:t>
            </a:r>
            <a:r>
              <a:rPr lang="en-US" sz="2400" b="1" dirty="0" smtClean="0"/>
              <a:t> om </a:t>
            </a:r>
            <a:r>
              <a:rPr lang="en-US" sz="2400" b="1" dirty="0" err="1" smtClean="0"/>
              <a:t>niet</a:t>
            </a:r>
            <a:r>
              <a:rPr lang="en-US" sz="2400" b="1" dirty="0" smtClean="0"/>
              <a:t> </a:t>
            </a:r>
            <a:r>
              <a:rPr lang="en-US" sz="2400" b="1" dirty="0" err="1" smtClean="0"/>
              <a:t>aan</a:t>
            </a:r>
            <a:r>
              <a:rPr lang="en-US" sz="2400" b="1" dirty="0" smtClean="0"/>
              <a:t>!</a:t>
            </a:r>
          </a:p>
          <a:p>
            <a:pPr marL="457200" indent="-457200">
              <a:buFont typeface="Arial" panose="020B0604020202020204" pitchFamily="34" charset="0"/>
              <a:buChar char="•"/>
            </a:pPr>
            <a:r>
              <a:rPr lang="en-US" sz="2400" b="1" dirty="0" err="1" smtClean="0"/>
              <a:t>Gemeente</a:t>
            </a:r>
            <a:r>
              <a:rPr lang="en-US" sz="2400" b="1" dirty="0" smtClean="0"/>
              <a:t> </a:t>
            </a:r>
            <a:r>
              <a:rPr lang="en-US" sz="2400" b="1" dirty="0" err="1" smtClean="0"/>
              <a:t>geeft</a:t>
            </a:r>
            <a:r>
              <a:rPr lang="en-US" sz="2400" b="1" dirty="0" smtClean="0"/>
              <a:t> </a:t>
            </a:r>
            <a:r>
              <a:rPr lang="en-US" sz="2400" b="1" dirty="0" err="1" smtClean="0"/>
              <a:t>financiële</a:t>
            </a:r>
            <a:r>
              <a:rPr lang="en-US" sz="2400" b="1" dirty="0" smtClean="0"/>
              <a:t> </a:t>
            </a:r>
            <a:r>
              <a:rPr lang="en-US" sz="2400" b="1" dirty="0" err="1" smtClean="0"/>
              <a:t>bijdrage</a:t>
            </a:r>
            <a:r>
              <a:rPr lang="en-US" sz="2400" b="1" dirty="0" smtClean="0"/>
              <a:t> </a:t>
            </a:r>
            <a:r>
              <a:rPr lang="en-US" sz="2400" b="1" dirty="0" err="1" smtClean="0"/>
              <a:t>voor</a:t>
            </a:r>
            <a:r>
              <a:rPr lang="en-US" sz="2400" b="1" dirty="0" smtClean="0"/>
              <a:t> </a:t>
            </a:r>
            <a:r>
              <a:rPr lang="en-US" sz="2400" b="1" dirty="0" err="1" smtClean="0"/>
              <a:t>vooral</a:t>
            </a:r>
            <a:r>
              <a:rPr lang="en-US" sz="2400" b="1" dirty="0" smtClean="0"/>
              <a:t> het </a:t>
            </a:r>
            <a:r>
              <a:rPr lang="en-US" sz="2400" b="1" dirty="0" err="1" smtClean="0"/>
              <a:t>communicatietraject</a:t>
            </a:r>
            <a:r>
              <a:rPr lang="en-US" sz="2400" b="1" dirty="0" smtClean="0"/>
              <a:t>;</a:t>
            </a:r>
          </a:p>
          <a:p>
            <a:pPr marL="457200" indent="-457200">
              <a:buFont typeface="Arial" panose="020B0604020202020204" pitchFamily="34" charset="0"/>
              <a:buChar char="•"/>
            </a:pPr>
            <a:r>
              <a:rPr lang="en-US" sz="2400" b="1" dirty="0" err="1" smtClean="0"/>
              <a:t>Gemeente</a:t>
            </a:r>
            <a:r>
              <a:rPr lang="en-US" sz="2400" b="1" dirty="0" smtClean="0"/>
              <a:t> </a:t>
            </a:r>
            <a:r>
              <a:rPr lang="en-US" sz="2400" b="1" dirty="0" err="1" smtClean="0"/>
              <a:t>en</a:t>
            </a:r>
            <a:r>
              <a:rPr lang="en-US" sz="2400" b="1" dirty="0" smtClean="0"/>
              <a:t> GC </a:t>
            </a:r>
            <a:r>
              <a:rPr lang="en-US" sz="2400" b="1" dirty="0" err="1" smtClean="0"/>
              <a:t>Zeegersloot</a:t>
            </a:r>
            <a:r>
              <a:rPr lang="en-US" sz="2400" b="1" dirty="0" smtClean="0"/>
              <a:t> </a:t>
            </a:r>
            <a:r>
              <a:rPr lang="en-US" sz="2400" b="1" dirty="0" err="1" smtClean="0"/>
              <a:t>helpen</a:t>
            </a:r>
            <a:r>
              <a:rPr lang="en-US" sz="2400" b="1" dirty="0" smtClean="0"/>
              <a:t> </a:t>
            </a:r>
            <a:r>
              <a:rPr lang="en-US" sz="2400" b="1" dirty="0" err="1" smtClean="0"/>
              <a:t>bij</a:t>
            </a:r>
            <a:r>
              <a:rPr lang="en-US" sz="2400" b="1" dirty="0" smtClean="0"/>
              <a:t> de </a:t>
            </a:r>
            <a:r>
              <a:rPr lang="en-US" sz="2400" b="1" dirty="0" err="1" smtClean="0"/>
              <a:t>communicatie</a:t>
            </a:r>
            <a:r>
              <a:rPr lang="en-US" sz="2400" b="1" dirty="0" smtClean="0"/>
              <a:t> </a:t>
            </a:r>
            <a:r>
              <a:rPr lang="en-US" sz="2400" b="1" dirty="0" err="1" smtClean="0"/>
              <a:t>naar</a:t>
            </a:r>
            <a:r>
              <a:rPr lang="en-US" sz="2400" b="1" dirty="0" smtClean="0"/>
              <a:t> </a:t>
            </a:r>
            <a:r>
              <a:rPr lang="en-US" sz="2400" b="1" dirty="0" err="1" smtClean="0"/>
              <a:t>bewoners</a:t>
            </a:r>
            <a:r>
              <a:rPr lang="en-US" sz="2400" b="1" dirty="0"/>
              <a:t> </a:t>
            </a:r>
            <a:r>
              <a:rPr lang="en-US" sz="2400" b="1" dirty="0" err="1" smtClean="0"/>
              <a:t>en</a:t>
            </a:r>
            <a:r>
              <a:rPr lang="en-US" sz="2400" b="1" dirty="0" smtClean="0"/>
              <a:t> </a:t>
            </a:r>
            <a:r>
              <a:rPr lang="en-US" sz="2400" b="1" dirty="0" err="1" smtClean="0"/>
              <a:t>bedrijven</a:t>
            </a:r>
            <a:r>
              <a:rPr lang="en-US" sz="2800" b="1" dirty="0" smtClean="0"/>
              <a:t>.</a:t>
            </a:r>
          </a:p>
        </p:txBody>
      </p:sp>
      <p:pic>
        <p:nvPicPr>
          <p:cNvPr id="6" name="Picture 2" descr="C:\Users\Asus\Google Drive\41. Energiek Alphen\1050-2016 Energiek en Projecten\2017 Zonstad Alphen\Project Zon op Alphen\Publiciteit\180518 logo zon op alphen powered 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44" y="65448"/>
            <a:ext cx="2160168" cy="21601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Afbeeldingen\Gemeente en Zeegersloot\Greendeal\jpeg\Greendeal tekenen 2 (1 van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56" y="4423044"/>
            <a:ext cx="3283840" cy="2434956"/>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6906" y="5914901"/>
            <a:ext cx="2904226" cy="772732"/>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9797" y="5730752"/>
            <a:ext cx="965387" cy="956881"/>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056" y="1977464"/>
            <a:ext cx="4151819" cy="2378876"/>
          </a:xfrm>
          <a:prstGeom prst="rect">
            <a:avLst/>
          </a:prstGeom>
        </p:spPr>
      </p:pic>
    </p:spTree>
    <p:extLst>
      <p:ext uri="{BB962C8B-B14F-4D97-AF65-F5344CB8AC3E}">
        <p14:creationId xmlns:p14="http://schemas.microsoft.com/office/powerpoint/2010/main" val="227043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7"/>
          <p:cNvSpPr/>
          <p:nvPr/>
        </p:nvSpPr>
        <p:spPr>
          <a:xfrm>
            <a:off x="3398881" y="168664"/>
            <a:ext cx="8793119" cy="646331"/>
          </a:xfrm>
          <a:prstGeom prst="rect">
            <a:avLst/>
          </a:prstGeom>
        </p:spPr>
        <p:txBody>
          <a:bodyPr wrap="square">
            <a:spAutoFit/>
          </a:bodyPr>
          <a:lstStyle/>
          <a:p>
            <a:pPr>
              <a:spcAft>
                <a:spcPts val="0"/>
              </a:spcAft>
            </a:pPr>
            <a:r>
              <a:rPr lang="en-US" sz="3600" b="1" dirty="0" err="1" smtClean="0"/>
              <a:t>Zon</a:t>
            </a:r>
            <a:r>
              <a:rPr lang="en-US" sz="3600" b="1" dirty="0" smtClean="0"/>
              <a:t> op Alphen, de </a:t>
            </a:r>
            <a:r>
              <a:rPr lang="en-US" sz="3600" b="1" dirty="0" err="1" smtClean="0"/>
              <a:t>postcoderoosregeling</a:t>
            </a:r>
            <a:r>
              <a:rPr lang="en-US" sz="3600" b="1" dirty="0" smtClean="0"/>
              <a:t>: </a:t>
            </a:r>
            <a:endParaRPr lang="nl-NL" sz="2800" dirty="0" smtClean="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50" name="Picture 2" descr="C:\Users\Asus\Google Drive\41. Energiek Alphen\1050-2016 Energiek en Projecten\2017 Zonstad Alphen\Project Zon op Alphen\Publiciteit\180518 logo zon op alphen powered 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953"/>
            <a:ext cx="2879725" cy="287972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55" y="5914901"/>
            <a:ext cx="2904226" cy="772732"/>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9797" y="5730752"/>
            <a:ext cx="965387" cy="956881"/>
          </a:xfrm>
          <a:prstGeom prst="rect">
            <a:avLst/>
          </a:prstGeom>
        </p:spPr>
      </p:pic>
      <p:sp>
        <p:nvSpPr>
          <p:cNvPr id="8" name="Titel 1"/>
          <p:cNvSpPr txBox="1">
            <a:spLocks/>
          </p:cNvSpPr>
          <p:nvPr/>
        </p:nvSpPr>
        <p:spPr>
          <a:xfrm>
            <a:off x="3398881" y="1050641"/>
            <a:ext cx="7604724" cy="45367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endParaRPr lang="en-US" sz="2400" b="1" dirty="0" smtClean="0"/>
          </a:p>
          <a:p>
            <a:pPr marL="457200" indent="-457200">
              <a:buFont typeface="Arial" panose="020B0604020202020204" pitchFamily="34" charset="0"/>
              <a:buChar char="•"/>
            </a:pPr>
            <a:r>
              <a:rPr lang="en-US" sz="2400" b="1" dirty="0" err="1" smtClean="0"/>
              <a:t>Collectieve</a:t>
            </a:r>
            <a:r>
              <a:rPr lang="en-US" sz="2400" b="1" dirty="0" smtClean="0"/>
              <a:t> </a:t>
            </a:r>
            <a:r>
              <a:rPr lang="en-US" sz="2400" b="1" dirty="0" err="1" smtClean="0"/>
              <a:t>installatie</a:t>
            </a:r>
            <a:r>
              <a:rPr lang="en-US" sz="2400" b="1" dirty="0" smtClean="0"/>
              <a:t> met </a:t>
            </a:r>
            <a:r>
              <a:rPr lang="en-US" sz="2400" b="1" dirty="0" err="1" smtClean="0"/>
              <a:t>eigen</a:t>
            </a:r>
            <a:r>
              <a:rPr lang="en-US" sz="2400" b="1" dirty="0" smtClean="0"/>
              <a:t> </a:t>
            </a:r>
            <a:r>
              <a:rPr lang="en-US" sz="2400" b="1" dirty="0" err="1" smtClean="0"/>
              <a:t>aansluiting</a:t>
            </a:r>
            <a:r>
              <a:rPr lang="en-US" sz="2400" b="1" dirty="0" smtClean="0"/>
              <a:t> </a:t>
            </a:r>
            <a:r>
              <a:rPr lang="en-US" sz="2400" b="1" dirty="0" err="1" smtClean="0"/>
              <a:t>en</a:t>
            </a:r>
            <a:r>
              <a:rPr lang="en-US" sz="2400" b="1" dirty="0" smtClean="0"/>
              <a:t>/of </a:t>
            </a:r>
            <a:r>
              <a:rPr lang="en-US" sz="2400" b="1" dirty="0" err="1" smtClean="0"/>
              <a:t>bemetering</a:t>
            </a:r>
            <a:r>
              <a:rPr lang="en-US" sz="2400" b="1" dirty="0" smtClean="0"/>
              <a:t>;</a:t>
            </a:r>
          </a:p>
          <a:p>
            <a:pPr marL="457200" indent="-457200">
              <a:buFont typeface="Arial" panose="020B0604020202020204" pitchFamily="34" charset="0"/>
              <a:buChar char="•"/>
            </a:pPr>
            <a:r>
              <a:rPr lang="en-US" sz="2400" b="1" dirty="0" err="1" smtClean="0"/>
              <a:t>Deelnemers</a:t>
            </a:r>
            <a:r>
              <a:rPr lang="en-US" sz="2400" b="1" dirty="0" smtClean="0"/>
              <a:t> </a:t>
            </a:r>
            <a:r>
              <a:rPr lang="en-US" sz="2400" b="1" dirty="0" err="1" smtClean="0"/>
              <a:t>moeten</a:t>
            </a:r>
            <a:r>
              <a:rPr lang="en-US" sz="2400" b="1" dirty="0" smtClean="0"/>
              <a:t> in de </a:t>
            </a:r>
            <a:r>
              <a:rPr lang="en-US" sz="2400" b="1" dirty="0" err="1" smtClean="0"/>
              <a:t>nabijheid</a:t>
            </a:r>
            <a:r>
              <a:rPr lang="en-US" sz="2400" b="1" dirty="0" smtClean="0"/>
              <a:t> van de </a:t>
            </a:r>
            <a:r>
              <a:rPr lang="en-US" sz="2400" b="1" dirty="0" err="1" smtClean="0"/>
              <a:t>projectlokatie</a:t>
            </a:r>
            <a:r>
              <a:rPr lang="en-US" sz="2400" b="1" dirty="0" smtClean="0"/>
              <a:t> </a:t>
            </a:r>
            <a:r>
              <a:rPr lang="en-US" sz="2400" b="1" dirty="0" err="1" smtClean="0"/>
              <a:t>wonen</a:t>
            </a:r>
            <a:r>
              <a:rPr lang="en-US" sz="2400" b="1" dirty="0" smtClean="0"/>
              <a:t>, in de </a:t>
            </a:r>
            <a:r>
              <a:rPr lang="en-US" sz="2400" b="1" dirty="0" err="1" smtClean="0"/>
              <a:t>zgn</a:t>
            </a:r>
            <a:r>
              <a:rPr lang="en-US" sz="2400" b="1" dirty="0" smtClean="0"/>
              <a:t> </a:t>
            </a:r>
            <a:r>
              <a:rPr lang="en-US" sz="2400" b="1" dirty="0" err="1" smtClean="0"/>
              <a:t>postcoderoos</a:t>
            </a:r>
            <a:r>
              <a:rPr lang="en-US" sz="2400" b="1" dirty="0" smtClean="0"/>
              <a:t>;</a:t>
            </a:r>
          </a:p>
          <a:p>
            <a:pPr marL="457200" indent="-457200">
              <a:buFont typeface="Arial" panose="020B0604020202020204" pitchFamily="34" charset="0"/>
              <a:buChar char="•"/>
            </a:pPr>
            <a:r>
              <a:rPr lang="en-US" sz="2400" b="1" dirty="0" err="1" smtClean="0"/>
              <a:t>Deelnemers</a:t>
            </a:r>
            <a:r>
              <a:rPr lang="en-US" sz="2400" b="1" dirty="0" smtClean="0"/>
              <a:t> </a:t>
            </a:r>
            <a:r>
              <a:rPr lang="en-US" sz="2400" b="1" dirty="0" err="1" smtClean="0"/>
              <a:t>betalen</a:t>
            </a:r>
            <a:r>
              <a:rPr lang="en-US" sz="2400" b="1" dirty="0" smtClean="0"/>
              <a:t> </a:t>
            </a:r>
            <a:r>
              <a:rPr lang="en-US" sz="2400" b="1" dirty="0" err="1" smtClean="0"/>
              <a:t>geen</a:t>
            </a:r>
            <a:r>
              <a:rPr lang="en-US" sz="2400" b="1" dirty="0" smtClean="0"/>
              <a:t> </a:t>
            </a:r>
            <a:r>
              <a:rPr lang="en-US" sz="2400" b="1" dirty="0" err="1" smtClean="0"/>
              <a:t>energiebelasting</a:t>
            </a:r>
            <a:r>
              <a:rPr lang="en-US" sz="2400" b="1" dirty="0" smtClean="0"/>
              <a:t> </a:t>
            </a:r>
            <a:r>
              <a:rPr lang="en-US" sz="2400" b="1" dirty="0" err="1" smtClean="0"/>
              <a:t>voor</a:t>
            </a:r>
            <a:r>
              <a:rPr lang="en-US" sz="2400" b="1" dirty="0" smtClean="0"/>
              <a:t> </a:t>
            </a:r>
            <a:r>
              <a:rPr lang="en-US" sz="2400" b="1" dirty="0" err="1" smtClean="0"/>
              <a:t>elke</a:t>
            </a:r>
            <a:r>
              <a:rPr lang="en-US" sz="2400" b="1" dirty="0" smtClean="0"/>
              <a:t> door </a:t>
            </a:r>
            <a:r>
              <a:rPr lang="en-US" sz="2400" b="1" dirty="0" err="1" smtClean="0"/>
              <a:t>hun</a:t>
            </a:r>
            <a:r>
              <a:rPr lang="en-US" sz="2400" b="1" dirty="0" smtClean="0"/>
              <a:t> </a:t>
            </a:r>
            <a:r>
              <a:rPr lang="en-US" sz="2400" b="1" dirty="0" err="1" smtClean="0"/>
              <a:t>aandeel</a:t>
            </a:r>
            <a:r>
              <a:rPr lang="en-US" sz="2400" b="1" dirty="0" smtClean="0"/>
              <a:t> </a:t>
            </a:r>
            <a:r>
              <a:rPr lang="en-US" sz="2400" b="1" dirty="0" err="1" smtClean="0"/>
              <a:t>geproduceerde</a:t>
            </a:r>
            <a:r>
              <a:rPr lang="en-US" sz="2400" b="1" dirty="0" smtClean="0"/>
              <a:t> kWh.</a:t>
            </a:r>
          </a:p>
          <a:p>
            <a:pPr marL="457200" indent="-457200">
              <a:buFont typeface="Arial" panose="020B0604020202020204" pitchFamily="34" charset="0"/>
              <a:buChar char="•"/>
            </a:pPr>
            <a:r>
              <a:rPr lang="en-US" sz="2400" b="1" dirty="0" err="1" smtClean="0"/>
              <a:t>Kwijtschelding</a:t>
            </a:r>
            <a:r>
              <a:rPr lang="en-US" sz="2400" b="1" dirty="0" smtClean="0"/>
              <a:t> </a:t>
            </a:r>
            <a:r>
              <a:rPr lang="en-US" sz="2400" b="1" dirty="0" err="1" smtClean="0"/>
              <a:t>maximaal</a:t>
            </a:r>
            <a:r>
              <a:rPr lang="en-US" sz="2400" b="1" dirty="0" smtClean="0"/>
              <a:t> </a:t>
            </a:r>
            <a:r>
              <a:rPr lang="en-US" sz="2400" b="1" dirty="0" err="1" smtClean="0"/>
              <a:t>voor</a:t>
            </a:r>
            <a:r>
              <a:rPr lang="en-US" sz="2400" b="1" dirty="0" smtClean="0"/>
              <a:t> het </a:t>
            </a:r>
            <a:r>
              <a:rPr lang="en-US" sz="2400" b="1" dirty="0" err="1" smtClean="0"/>
              <a:t>eigen</a:t>
            </a:r>
            <a:r>
              <a:rPr lang="en-US" sz="2400" b="1" dirty="0" smtClean="0"/>
              <a:t> </a:t>
            </a:r>
            <a:r>
              <a:rPr lang="en-US" sz="2400" b="1" dirty="0" err="1" smtClean="0"/>
              <a:t>verbruik</a:t>
            </a:r>
            <a:r>
              <a:rPr lang="en-US" sz="2400" b="1" dirty="0" smtClean="0"/>
              <a:t>, maar tot </a:t>
            </a:r>
            <a:r>
              <a:rPr lang="en-US" sz="2400" b="1" dirty="0" err="1" smtClean="0"/>
              <a:t>maximaal</a:t>
            </a:r>
            <a:r>
              <a:rPr lang="en-US" sz="2400" b="1" dirty="0" smtClean="0"/>
              <a:t> 10.000 kWh.</a:t>
            </a:r>
          </a:p>
          <a:p>
            <a:pPr marL="457200" indent="-457200">
              <a:buFont typeface="Arial" panose="020B0604020202020204" pitchFamily="34" charset="0"/>
              <a:buChar char="•"/>
            </a:pPr>
            <a:r>
              <a:rPr lang="en-US" sz="2400" b="1" dirty="0" smtClean="0"/>
              <a:t>Die </a:t>
            </a:r>
            <a:r>
              <a:rPr lang="en-US" sz="2400" b="1" dirty="0" err="1" smtClean="0"/>
              <a:t>kwijtschelding</a:t>
            </a:r>
            <a:r>
              <a:rPr lang="en-US" sz="2400" b="1" dirty="0" smtClean="0"/>
              <a:t> </a:t>
            </a:r>
            <a:r>
              <a:rPr lang="en-US" sz="2400" b="1" dirty="0" err="1" smtClean="0"/>
              <a:t>wordt</a:t>
            </a:r>
            <a:r>
              <a:rPr lang="en-US" sz="2400" b="1" dirty="0" smtClean="0"/>
              <a:t> </a:t>
            </a:r>
            <a:r>
              <a:rPr lang="en-US" sz="2400" b="1" dirty="0" err="1" smtClean="0"/>
              <a:t>voor</a:t>
            </a:r>
            <a:r>
              <a:rPr lang="en-US" sz="2400" b="1" dirty="0" smtClean="0"/>
              <a:t> </a:t>
            </a:r>
            <a:r>
              <a:rPr lang="en-US" sz="2400" b="1" dirty="0" err="1" smtClean="0"/>
              <a:t>een</a:t>
            </a:r>
            <a:r>
              <a:rPr lang="en-US" sz="2400" b="1" dirty="0" smtClean="0"/>
              <a:t> </a:t>
            </a:r>
            <a:r>
              <a:rPr lang="en-US" sz="2400" b="1" dirty="0" err="1" smtClean="0"/>
              <a:t>periode</a:t>
            </a:r>
            <a:r>
              <a:rPr lang="en-US" sz="2400" b="1" dirty="0" smtClean="0"/>
              <a:t> van 15 </a:t>
            </a:r>
            <a:r>
              <a:rPr lang="en-US" sz="2400" b="1" dirty="0" err="1" smtClean="0"/>
              <a:t>jaar</a:t>
            </a:r>
            <a:r>
              <a:rPr lang="en-US" sz="2400" b="1" dirty="0" smtClean="0"/>
              <a:t> </a:t>
            </a:r>
            <a:r>
              <a:rPr lang="en-US" sz="2400" b="1" dirty="0" err="1" smtClean="0"/>
              <a:t>gegarandeerd</a:t>
            </a:r>
            <a:r>
              <a:rPr lang="en-US" sz="2400" b="1" dirty="0" smtClean="0"/>
              <a:t>.</a:t>
            </a:r>
          </a:p>
          <a:p>
            <a:pPr marL="457200" indent="-457200">
              <a:buFont typeface="Arial" panose="020B0604020202020204" pitchFamily="34" charset="0"/>
              <a:buChar char="•"/>
            </a:pPr>
            <a:r>
              <a:rPr lang="en-US" sz="2400" b="1" dirty="0" err="1" smtClean="0"/>
              <a:t>Deelnemers</a:t>
            </a:r>
            <a:r>
              <a:rPr lang="en-US" sz="2400" b="1" dirty="0" smtClean="0"/>
              <a:t> </a:t>
            </a:r>
            <a:r>
              <a:rPr lang="en-US" sz="2400" b="1" dirty="0" err="1" smtClean="0"/>
              <a:t>kunnen</a:t>
            </a:r>
            <a:r>
              <a:rPr lang="en-US" sz="2400" b="1" dirty="0" smtClean="0"/>
              <a:t> </a:t>
            </a:r>
            <a:r>
              <a:rPr lang="en-US" sz="2400" b="1" dirty="0" err="1" smtClean="0"/>
              <a:t>hun</a:t>
            </a:r>
            <a:r>
              <a:rPr lang="en-US" sz="2400" b="1" dirty="0" smtClean="0"/>
              <a:t> </a:t>
            </a:r>
            <a:r>
              <a:rPr lang="en-US" sz="2400" b="1" dirty="0" err="1" smtClean="0"/>
              <a:t>eigen</a:t>
            </a:r>
            <a:r>
              <a:rPr lang="en-US" sz="2400" b="1" dirty="0" smtClean="0"/>
              <a:t> </a:t>
            </a:r>
            <a:r>
              <a:rPr lang="en-US" sz="2400" b="1" dirty="0" err="1" smtClean="0"/>
              <a:t>energieleverancier</a:t>
            </a:r>
            <a:r>
              <a:rPr lang="en-US" sz="2400" b="1" dirty="0" smtClean="0"/>
              <a:t> </a:t>
            </a:r>
            <a:r>
              <a:rPr lang="en-US" sz="2400" b="1" dirty="0" err="1" smtClean="0"/>
              <a:t>kiezen</a:t>
            </a:r>
            <a:r>
              <a:rPr lang="en-US" sz="2400" b="1" dirty="0" smtClean="0"/>
              <a:t>, </a:t>
            </a:r>
            <a:r>
              <a:rPr lang="en-US" sz="2400" b="1" dirty="0" err="1" smtClean="0"/>
              <a:t>mits</a:t>
            </a:r>
            <a:r>
              <a:rPr lang="en-US" sz="2400" b="1" dirty="0" smtClean="0"/>
              <a:t> </a:t>
            </a:r>
            <a:r>
              <a:rPr lang="en-US" sz="2400" b="1" dirty="0" err="1" smtClean="0"/>
              <a:t>deze</a:t>
            </a:r>
            <a:r>
              <a:rPr lang="en-US" sz="2400" b="1" dirty="0" smtClean="0"/>
              <a:t> de </a:t>
            </a:r>
            <a:r>
              <a:rPr lang="en-US" sz="2400" b="1" dirty="0" err="1" smtClean="0"/>
              <a:t>regeling</a:t>
            </a:r>
            <a:r>
              <a:rPr lang="en-US" sz="2400" b="1" dirty="0" smtClean="0"/>
              <a:t> </a:t>
            </a:r>
            <a:r>
              <a:rPr lang="en-US" sz="2400" b="1" dirty="0" err="1" smtClean="0"/>
              <a:t>ondersteunt</a:t>
            </a:r>
            <a:r>
              <a:rPr lang="en-US" sz="2400" b="1" dirty="0" smtClean="0"/>
              <a:t>.</a:t>
            </a:r>
            <a:endParaRPr lang="en-US" sz="2800" b="1" dirty="0" smtClean="0"/>
          </a:p>
        </p:txBody>
      </p:sp>
      <p:pic>
        <p:nvPicPr>
          <p:cNvPr id="9" name="Afbeelding 8">
            <a:extLst>
              <a:ext uri="{FF2B5EF4-FFF2-40B4-BE49-F238E27FC236}">
                <a16:creationId xmlns:a16="http://schemas.microsoft.com/office/drawing/2014/main" xmlns="" id="{7A8329D5-7466-41E7-A361-E30F26D8E317}"/>
              </a:ext>
            </a:extLst>
          </p:cNvPr>
          <p:cNvPicPr>
            <a:picLocks noChangeAspect="1"/>
          </p:cNvPicPr>
          <p:nvPr/>
        </p:nvPicPr>
        <p:blipFill rotWithShape="1">
          <a:blip r:embed="rId5"/>
          <a:srcRect l="3621" t="8046" r="39354" b="6666"/>
          <a:stretch/>
        </p:blipFill>
        <p:spPr>
          <a:xfrm>
            <a:off x="494655" y="2812465"/>
            <a:ext cx="2903596" cy="2442708"/>
          </a:xfrm>
          <a:prstGeom prst="rect">
            <a:avLst/>
          </a:prstGeom>
        </p:spPr>
      </p:pic>
    </p:spTree>
    <p:extLst>
      <p:ext uri="{BB962C8B-B14F-4D97-AF65-F5344CB8AC3E}">
        <p14:creationId xmlns:p14="http://schemas.microsoft.com/office/powerpoint/2010/main" val="665445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7"/>
          <p:cNvSpPr/>
          <p:nvPr/>
        </p:nvSpPr>
        <p:spPr>
          <a:xfrm>
            <a:off x="3398881" y="168664"/>
            <a:ext cx="8793119" cy="646331"/>
          </a:xfrm>
          <a:prstGeom prst="rect">
            <a:avLst/>
          </a:prstGeom>
        </p:spPr>
        <p:txBody>
          <a:bodyPr wrap="square">
            <a:spAutoFit/>
          </a:bodyPr>
          <a:lstStyle/>
          <a:p>
            <a:pPr>
              <a:spcAft>
                <a:spcPts val="0"/>
              </a:spcAft>
            </a:pPr>
            <a:r>
              <a:rPr lang="en-US" sz="3600" b="1" dirty="0" err="1" smtClean="0"/>
              <a:t>Zon</a:t>
            </a:r>
            <a:r>
              <a:rPr lang="en-US" sz="3600" b="1" dirty="0" smtClean="0"/>
              <a:t> op Alphen: </a:t>
            </a:r>
            <a:endParaRPr lang="nl-NL" sz="28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tel 1"/>
          <p:cNvSpPr txBox="1">
            <a:spLocks/>
          </p:cNvSpPr>
          <p:nvPr/>
        </p:nvSpPr>
        <p:spPr>
          <a:xfrm>
            <a:off x="2879725" y="814995"/>
            <a:ext cx="8959850" cy="48672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smtClean="0"/>
              <a:t>Kosten</a:t>
            </a:r>
            <a:r>
              <a:rPr lang="en-US" sz="2400" b="1" dirty="0" smtClean="0"/>
              <a:t> per </a:t>
            </a:r>
            <a:r>
              <a:rPr lang="en-US" sz="2400" b="1" dirty="0" err="1" smtClean="0"/>
              <a:t>certificaat</a:t>
            </a:r>
            <a:r>
              <a:rPr lang="en-US" sz="2400" b="1" dirty="0" smtClean="0"/>
              <a:t>: 			</a:t>
            </a:r>
            <a:r>
              <a:rPr lang="en-US" sz="2400" b="1" dirty="0" smtClean="0"/>
              <a:t>		</a:t>
            </a:r>
            <a:r>
              <a:rPr lang="en-US" sz="2400" b="1" dirty="0" err="1" smtClean="0"/>
              <a:t>maximaal</a:t>
            </a:r>
            <a:r>
              <a:rPr lang="en-US" sz="2400" b="1" dirty="0" smtClean="0"/>
              <a:t> </a:t>
            </a:r>
            <a:r>
              <a:rPr lang="en-US" sz="2400" b="1" dirty="0" smtClean="0"/>
              <a:t>€ 200</a:t>
            </a:r>
          </a:p>
          <a:p>
            <a:endParaRPr lang="en-US" sz="2400" b="1" dirty="0"/>
          </a:p>
          <a:p>
            <a:r>
              <a:rPr lang="en-US" sz="2400" b="1" dirty="0" smtClean="0"/>
              <a:t>kWh-</a:t>
            </a:r>
            <a:r>
              <a:rPr lang="en-US" sz="2400" b="1" dirty="0" err="1" smtClean="0"/>
              <a:t>opbrengst</a:t>
            </a:r>
            <a:r>
              <a:rPr lang="en-US" sz="2400" b="1" dirty="0" smtClean="0"/>
              <a:t> </a:t>
            </a:r>
            <a:r>
              <a:rPr lang="en-US" sz="2400" b="1" dirty="0" smtClean="0"/>
              <a:t>per </a:t>
            </a:r>
            <a:r>
              <a:rPr lang="en-US" sz="2400" b="1" dirty="0" err="1" smtClean="0"/>
              <a:t>certificaat</a:t>
            </a:r>
            <a:r>
              <a:rPr lang="en-US" sz="2400" b="1" dirty="0" smtClean="0"/>
              <a:t>: 			250 kWh/</a:t>
            </a:r>
            <a:r>
              <a:rPr lang="en-US" sz="2400" b="1" dirty="0" err="1" smtClean="0"/>
              <a:t>jaar</a:t>
            </a:r>
            <a:endParaRPr lang="en-US" sz="2400" b="1" dirty="0" smtClean="0"/>
          </a:p>
          <a:p>
            <a:r>
              <a:rPr lang="en-US" sz="2400" b="1" dirty="0" err="1" smtClean="0"/>
              <a:t>Kwijtschelding</a:t>
            </a:r>
            <a:r>
              <a:rPr lang="en-US" sz="2400" b="1" dirty="0" smtClean="0"/>
              <a:t> </a:t>
            </a:r>
            <a:r>
              <a:rPr lang="en-US" sz="2400" b="1" dirty="0" err="1" smtClean="0"/>
              <a:t>energiebelasting</a:t>
            </a:r>
            <a:r>
              <a:rPr lang="en-US" sz="2400" b="1" dirty="0" smtClean="0"/>
              <a:t> (</a:t>
            </a:r>
            <a:r>
              <a:rPr lang="en-US" sz="2400" b="1" dirty="0" err="1" smtClean="0"/>
              <a:t>tarief</a:t>
            </a:r>
            <a:r>
              <a:rPr lang="en-US" sz="2400" b="1" dirty="0" smtClean="0"/>
              <a:t> 2018): </a:t>
            </a:r>
            <a:r>
              <a:rPr lang="en-US" sz="2400" b="1" dirty="0" smtClean="0"/>
              <a:t>		</a:t>
            </a:r>
            <a:r>
              <a:rPr lang="en-US" sz="2400" b="1" dirty="0" smtClean="0"/>
              <a:t>€ 0,1265/kWh</a:t>
            </a:r>
          </a:p>
          <a:p>
            <a:r>
              <a:rPr lang="en-US" sz="2400" b="1" dirty="0" err="1" smtClean="0"/>
              <a:t>Kwijtschelding</a:t>
            </a:r>
            <a:r>
              <a:rPr lang="en-US" sz="2400" b="1" dirty="0" smtClean="0"/>
              <a:t> </a:t>
            </a:r>
            <a:r>
              <a:rPr lang="en-US" sz="2400" b="1" dirty="0" err="1" smtClean="0"/>
              <a:t>energiebelasting</a:t>
            </a:r>
            <a:r>
              <a:rPr lang="en-US" sz="2400" b="1" dirty="0" smtClean="0"/>
              <a:t> (</a:t>
            </a:r>
            <a:r>
              <a:rPr lang="en-US" sz="2400" b="1" dirty="0" err="1" smtClean="0"/>
              <a:t>tarief</a:t>
            </a:r>
            <a:r>
              <a:rPr lang="en-US" sz="2400" b="1" dirty="0" smtClean="0"/>
              <a:t> 2019):		€ 0,1175/kWh</a:t>
            </a:r>
            <a:endParaRPr lang="en-US" sz="2400" b="1" dirty="0" smtClean="0"/>
          </a:p>
          <a:p>
            <a:r>
              <a:rPr lang="en-US" sz="2400" b="1" dirty="0" err="1" smtClean="0"/>
              <a:t>Totaal</a:t>
            </a:r>
            <a:r>
              <a:rPr lang="en-US" sz="2400" b="1" dirty="0" smtClean="0"/>
              <a:t> </a:t>
            </a:r>
            <a:r>
              <a:rPr lang="en-US" sz="2400" b="1" dirty="0" err="1" smtClean="0"/>
              <a:t>opbrengst</a:t>
            </a:r>
            <a:r>
              <a:rPr lang="en-US" sz="2400" b="1" dirty="0" smtClean="0"/>
              <a:t> per </a:t>
            </a:r>
            <a:r>
              <a:rPr lang="en-US" sz="2400" b="1" dirty="0" err="1" smtClean="0"/>
              <a:t>certificaat</a:t>
            </a:r>
            <a:r>
              <a:rPr lang="en-US" sz="2400" b="1" dirty="0" smtClean="0"/>
              <a:t> per </a:t>
            </a:r>
            <a:r>
              <a:rPr lang="en-US" sz="2400" b="1" dirty="0" err="1" smtClean="0"/>
              <a:t>jaar</a:t>
            </a:r>
            <a:r>
              <a:rPr lang="en-US" sz="2400" b="1" dirty="0" smtClean="0"/>
              <a:t>:	</a:t>
            </a:r>
            <a:r>
              <a:rPr lang="en-US" sz="2400" b="1" dirty="0" smtClean="0"/>
              <a:t>	€  31,50 – 29,50</a:t>
            </a:r>
            <a:endParaRPr lang="en-US" sz="2400" b="1" dirty="0" smtClean="0"/>
          </a:p>
          <a:p>
            <a:endParaRPr lang="en-US" sz="2400" b="1" dirty="0"/>
          </a:p>
          <a:p>
            <a:r>
              <a:rPr lang="en-US" sz="2400" b="1" dirty="0" err="1" smtClean="0"/>
              <a:t>Dus</a:t>
            </a:r>
            <a:r>
              <a:rPr lang="en-US" sz="2400" b="1" dirty="0" smtClean="0"/>
              <a:t>: </a:t>
            </a:r>
            <a:r>
              <a:rPr lang="en-US" sz="2400" b="1" dirty="0" err="1" smtClean="0"/>
              <a:t>Inleg</a:t>
            </a:r>
            <a:r>
              <a:rPr lang="en-US" sz="2400" b="1" dirty="0" smtClean="0"/>
              <a:t> </a:t>
            </a:r>
            <a:r>
              <a:rPr lang="en-US" sz="2400" b="1" dirty="0" err="1" smtClean="0"/>
              <a:t>terugverdiend</a:t>
            </a:r>
            <a:r>
              <a:rPr lang="en-US" sz="2400" b="1" dirty="0" smtClean="0"/>
              <a:t> </a:t>
            </a:r>
            <a:r>
              <a:rPr lang="en-US" sz="2400" b="1" dirty="0" err="1" smtClean="0"/>
              <a:t>binnen</a:t>
            </a:r>
            <a:r>
              <a:rPr lang="en-US" sz="2400" b="1" dirty="0" smtClean="0"/>
              <a:t> 7 </a:t>
            </a:r>
            <a:r>
              <a:rPr lang="en-US" sz="2400" b="1" dirty="0" err="1" smtClean="0"/>
              <a:t>jaar</a:t>
            </a:r>
            <a:r>
              <a:rPr lang="en-US" sz="2400" b="1" dirty="0" smtClean="0"/>
              <a:t>.</a:t>
            </a:r>
          </a:p>
          <a:p>
            <a:r>
              <a:rPr lang="en-US" sz="2400" b="1" dirty="0" err="1" smtClean="0"/>
              <a:t>Kwijtschelding</a:t>
            </a:r>
            <a:r>
              <a:rPr lang="en-US" sz="2400" b="1" dirty="0" smtClean="0"/>
              <a:t> </a:t>
            </a:r>
            <a:r>
              <a:rPr lang="en-US" sz="2400" b="1" dirty="0" err="1" smtClean="0"/>
              <a:t>wordt</a:t>
            </a:r>
            <a:r>
              <a:rPr lang="en-US" sz="2400" b="1" dirty="0" smtClean="0"/>
              <a:t> </a:t>
            </a:r>
            <a:r>
              <a:rPr lang="en-US" sz="2400" b="1" dirty="0" err="1" smtClean="0"/>
              <a:t>voor</a:t>
            </a:r>
            <a:r>
              <a:rPr lang="en-US" sz="2400" b="1" dirty="0" smtClean="0"/>
              <a:t>  minimaal15 </a:t>
            </a:r>
            <a:r>
              <a:rPr lang="en-US" sz="2400" b="1" dirty="0" err="1" smtClean="0"/>
              <a:t>jaar</a:t>
            </a:r>
            <a:r>
              <a:rPr lang="en-US" sz="2400" b="1" dirty="0" smtClean="0"/>
              <a:t> </a:t>
            </a:r>
            <a:r>
              <a:rPr lang="en-US" sz="2400" b="1" dirty="0" err="1" smtClean="0"/>
              <a:t>gegarandeerd</a:t>
            </a:r>
            <a:r>
              <a:rPr lang="en-US" sz="2400" b="1" dirty="0" smtClean="0"/>
              <a:t>.</a:t>
            </a:r>
          </a:p>
          <a:p>
            <a:endParaRPr lang="en-US" sz="2400" b="1" dirty="0"/>
          </a:p>
          <a:p>
            <a:r>
              <a:rPr lang="en-US" sz="2400" b="1" dirty="0" err="1" smtClean="0"/>
              <a:t>Opbrengst</a:t>
            </a:r>
            <a:r>
              <a:rPr lang="en-US" sz="2400" b="1" dirty="0" smtClean="0"/>
              <a:t> over 15 </a:t>
            </a:r>
            <a:r>
              <a:rPr lang="en-US" sz="2400" b="1" dirty="0" err="1" smtClean="0"/>
              <a:t>jaar</a:t>
            </a:r>
            <a:r>
              <a:rPr lang="en-US" sz="2400" b="1" dirty="0" smtClean="0"/>
              <a:t>: 				€  450</a:t>
            </a:r>
          </a:p>
          <a:p>
            <a:r>
              <a:rPr lang="en-US" sz="2400" b="1" dirty="0" err="1" smtClean="0"/>
              <a:t>Inleg</a:t>
            </a:r>
            <a:r>
              <a:rPr lang="en-US" sz="2400" b="1" dirty="0" smtClean="0"/>
              <a:t> </a:t>
            </a:r>
            <a:r>
              <a:rPr lang="en-US" sz="2400" b="1" dirty="0" err="1" smtClean="0"/>
              <a:t>wordt</a:t>
            </a:r>
            <a:r>
              <a:rPr lang="en-US" sz="2400" b="1" dirty="0" smtClean="0"/>
              <a:t> </a:t>
            </a:r>
            <a:r>
              <a:rPr lang="en-US" sz="2400" b="1" dirty="0" err="1" smtClean="0"/>
              <a:t>ruim</a:t>
            </a:r>
            <a:r>
              <a:rPr lang="en-US" sz="2400" b="1" dirty="0" smtClean="0"/>
              <a:t> 2 </a:t>
            </a:r>
            <a:r>
              <a:rPr lang="en-US" sz="2400" b="1" dirty="0" err="1" smtClean="0"/>
              <a:t>keer</a:t>
            </a:r>
            <a:r>
              <a:rPr lang="en-US" sz="2400" b="1" dirty="0" smtClean="0"/>
              <a:t> </a:t>
            </a:r>
            <a:r>
              <a:rPr lang="en-US" sz="2400" b="1" dirty="0" err="1" smtClean="0"/>
              <a:t>terugverdiend</a:t>
            </a:r>
            <a:r>
              <a:rPr lang="en-US" sz="2400" b="1" dirty="0" smtClean="0"/>
              <a:t>, </a:t>
            </a:r>
            <a:r>
              <a:rPr lang="en-US" sz="2400" b="1" dirty="0" err="1" smtClean="0"/>
              <a:t>bij</a:t>
            </a:r>
            <a:r>
              <a:rPr lang="en-US" sz="2400" b="1" dirty="0" smtClean="0"/>
              <a:t> </a:t>
            </a:r>
            <a:r>
              <a:rPr lang="en-US" sz="2400" b="1" dirty="0" err="1" smtClean="0"/>
              <a:t>huidige</a:t>
            </a:r>
            <a:r>
              <a:rPr lang="en-US" sz="2400" b="1" dirty="0" smtClean="0"/>
              <a:t> </a:t>
            </a:r>
            <a:r>
              <a:rPr lang="en-US" sz="2400" b="1" dirty="0" err="1" smtClean="0"/>
              <a:t>tarieven</a:t>
            </a:r>
            <a:r>
              <a:rPr lang="en-US" sz="2400" b="1" dirty="0" smtClean="0"/>
              <a:t> </a:t>
            </a:r>
            <a:r>
              <a:rPr lang="en-US" sz="2400" b="1" dirty="0" err="1" smtClean="0"/>
              <a:t>voor</a:t>
            </a:r>
            <a:r>
              <a:rPr lang="en-US" sz="2400" b="1" dirty="0" smtClean="0"/>
              <a:t> de </a:t>
            </a:r>
            <a:r>
              <a:rPr lang="en-US" sz="2400" b="1" dirty="0" err="1" smtClean="0"/>
              <a:t>energiebelasting</a:t>
            </a:r>
            <a:r>
              <a:rPr lang="en-US" sz="2400" b="1" dirty="0" smtClean="0"/>
              <a:t>.</a:t>
            </a:r>
            <a:endParaRPr lang="en-US" sz="2400" b="1" dirty="0" smtClean="0"/>
          </a:p>
          <a:p>
            <a:endParaRPr lang="en-US" sz="2400" b="1" dirty="0"/>
          </a:p>
          <a:p>
            <a:r>
              <a:rPr lang="en-US" sz="2400" b="1" dirty="0" err="1" smtClean="0"/>
              <a:t>Rendement</a:t>
            </a:r>
            <a:r>
              <a:rPr lang="en-US" sz="2400" b="1" dirty="0" smtClean="0"/>
              <a:t> op </a:t>
            </a:r>
            <a:r>
              <a:rPr lang="en-US" sz="2400" b="1" dirty="0" err="1" smtClean="0"/>
              <a:t>investering</a:t>
            </a:r>
            <a:r>
              <a:rPr lang="en-US" sz="2400" b="1" dirty="0" smtClean="0"/>
              <a:t>:  5,5%</a:t>
            </a:r>
            <a:endParaRPr lang="en-US" sz="2400" b="1" dirty="0"/>
          </a:p>
          <a:p>
            <a:endParaRPr lang="en-US" sz="2800" b="1" dirty="0" smtClean="0"/>
          </a:p>
          <a:p>
            <a:endParaRPr lang="en-US" sz="2800" b="1" dirty="0" smtClean="0"/>
          </a:p>
          <a:p>
            <a:endParaRPr lang="en-US" sz="2800" b="1" dirty="0" smtClean="0"/>
          </a:p>
        </p:txBody>
      </p:sp>
      <p:pic>
        <p:nvPicPr>
          <p:cNvPr id="2050" name="Picture 2" descr="C:\Users\Asus\Google Drive\41. Energiek Alphen\1050-2016 Energiek en Projecten\2017 Zonstad Alphen\Project Zon op Alphen\Publiciteit\180518 logo zon op alphen powered 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953"/>
            <a:ext cx="2879725" cy="287972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55" y="5914901"/>
            <a:ext cx="2904226" cy="772732"/>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9797" y="5730752"/>
            <a:ext cx="965387" cy="956881"/>
          </a:xfrm>
          <a:prstGeom prst="rect">
            <a:avLst/>
          </a:prstGeom>
        </p:spPr>
      </p:pic>
    </p:spTree>
    <p:extLst>
      <p:ext uri="{BB962C8B-B14F-4D97-AF65-F5344CB8AC3E}">
        <p14:creationId xmlns:p14="http://schemas.microsoft.com/office/powerpoint/2010/main" val="2443682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7"/>
          <p:cNvSpPr/>
          <p:nvPr/>
        </p:nvSpPr>
        <p:spPr>
          <a:xfrm>
            <a:off x="3398881" y="168664"/>
            <a:ext cx="8793119" cy="646331"/>
          </a:xfrm>
          <a:prstGeom prst="rect">
            <a:avLst/>
          </a:prstGeom>
        </p:spPr>
        <p:txBody>
          <a:bodyPr wrap="square">
            <a:spAutoFit/>
          </a:bodyPr>
          <a:lstStyle/>
          <a:p>
            <a:pPr>
              <a:spcAft>
                <a:spcPts val="0"/>
              </a:spcAft>
            </a:pPr>
            <a:r>
              <a:rPr lang="en-US" sz="3600" b="1" dirty="0" err="1" smtClean="0"/>
              <a:t>Zon</a:t>
            </a:r>
            <a:r>
              <a:rPr lang="en-US" sz="3600" b="1" dirty="0" smtClean="0"/>
              <a:t> op Alphen: </a:t>
            </a:r>
            <a:endParaRPr lang="nl-NL" sz="28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tel 1"/>
          <p:cNvSpPr txBox="1">
            <a:spLocks/>
          </p:cNvSpPr>
          <p:nvPr/>
        </p:nvSpPr>
        <p:spPr>
          <a:xfrm>
            <a:off x="2879725" y="728530"/>
            <a:ext cx="8959850" cy="8153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smtClean="0"/>
              <a:t>Voorstel</a:t>
            </a:r>
            <a:r>
              <a:rPr lang="en-US" sz="2400" b="1" dirty="0" smtClean="0"/>
              <a:t> </a:t>
            </a:r>
            <a:r>
              <a:rPr lang="en-US" sz="2400" b="1" dirty="0" err="1" smtClean="0"/>
              <a:t>voor</a:t>
            </a:r>
            <a:r>
              <a:rPr lang="en-US" sz="2400" b="1" dirty="0" smtClean="0"/>
              <a:t> </a:t>
            </a:r>
            <a:r>
              <a:rPr lang="en-US" sz="2400" b="1" dirty="0" err="1" smtClean="0"/>
              <a:t>verschuiving</a:t>
            </a:r>
            <a:r>
              <a:rPr lang="en-US" sz="2400" b="1" dirty="0" smtClean="0"/>
              <a:t> </a:t>
            </a:r>
            <a:r>
              <a:rPr lang="en-US" sz="2400" b="1" dirty="0" err="1" smtClean="0"/>
              <a:t>energiebelasting</a:t>
            </a:r>
            <a:r>
              <a:rPr lang="en-US" sz="2400" b="1" dirty="0" smtClean="0"/>
              <a:t> van </a:t>
            </a:r>
            <a:r>
              <a:rPr lang="en-US" sz="2400" b="1" dirty="0" err="1" smtClean="0"/>
              <a:t>elektriciteit</a:t>
            </a:r>
            <a:r>
              <a:rPr lang="en-US" sz="2400" b="1" dirty="0" smtClean="0"/>
              <a:t> </a:t>
            </a:r>
            <a:r>
              <a:rPr lang="en-US" sz="2400" b="1" dirty="0" err="1" smtClean="0"/>
              <a:t>naar</a:t>
            </a:r>
            <a:r>
              <a:rPr lang="en-US" sz="2400" b="1" dirty="0" smtClean="0"/>
              <a:t> gas, </a:t>
            </a:r>
            <a:r>
              <a:rPr lang="en-US" sz="2400" b="1" dirty="0" err="1" smtClean="0"/>
              <a:t>waardoor</a:t>
            </a:r>
            <a:r>
              <a:rPr lang="en-US" sz="2400" b="1" dirty="0" smtClean="0"/>
              <a:t> </a:t>
            </a:r>
            <a:r>
              <a:rPr lang="en-US" sz="2400" b="1" dirty="0" err="1" smtClean="0"/>
              <a:t>energiebelasting</a:t>
            </a:r>
            <a:r>
              <a:rPr lang="en-US" sz="2400" b="1" dirty="0" smtClean="0"/>
              <a:t> op </a:t>
            </a:r>
            <a:r>
              <a:rPr lang="en-US" sz="2400" b="1" dirty="0" err="1" smtClean="0"/>
              <a:t>elektriciteit</a:t>
            </a:r>
            <a:r>
              <a:rPr lang="en-US" sz="2400" b="1" dirty="0" smtClean="0"/>
              <a:t> </a:t>
            </a:r>
            <a:r>
              <a:rPr lang="en-US" sz="2400" b="1" dirty="0" err="1" smtClean="0"/>
              <a:t>daalt</a:t>
            </a:r>
            <a:r>
              <a:rPr lang="en-US" sz="2400" b="1" dirty="0" smtClean="0"/>
              <a:t> </a:t>
            </a:r>
            <a:r>
              <a:rPr lang="en-US" sz="2400" b="1" dirty="0" err="1" smtClean="0"/>
              <a:t>naar</a:t>
            </a:r>
            <a:r>
              <a:rPr lang="en-US" sz="2400" b="1" dirty="0" smtClean="0"/>
              <a:t> € 0,04 in 2030:</a:t>
            </a:r>
            <a:endParaRPr lang="en-US" sz="2400" b="1" dirty="0" smtClean="0"/>
          </a:p>
          <a:p>
            <a:endParaRPr lang="en-US" sz="2800" b="1" dirty="0" smtClean="0"/>
          </a:p>
          <a:p>
            <a:endParaRPr lang="en-US" sz="2800" b="1" dirty="0" smtClean="0"/>
          </a:p>
          <a:p>
            <a:endParaRPr lang="en-US" sz="2800" b="1" dirty="0" smtClean="0"/>
          </a:p>
        </p:txBody>
      </p:sp>
      <p:pic>
        <p:nvPicPr>
          <p:cNvPr id="2050" name="Picture 2" descr="C:\Users\Asus\Google Drive\41. Energiek Alphen\1050-2016 Energiek en Projecten\2017 Zonstad Alphen\Project Zon op Alphen\Publiciteit\180518 logo zon op alphen powered 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953"/>
            <a:ext cx="2879725" cy="287972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55" y="5914901"/>
            <a:ext cx="2904226" cy="772732"/>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9797" y="5730752"/>
            <a:ext cx="965387" cy="956881"/>
          </a:xfrm>
          <a:prstGeom prst="rect">
            <a:avLst/>
          </a:prstGeom>
        </p:spPr>
      </p:pic>
      <p:graphicFrame>
        <p:nvGraphicFramePr>
          <p:cNvPr id="7" name="Grafiek 6"/>
          <p:cNvGraphicFramePr>
            <a:graphicFrameLocks/>
          </p:cNvGraphicFramePr>
          <p:nvPr>
            <p:extLst>
              <p:ext uri="{D42A27DB-BD31-4B8C-83A1-F6EECF244321}">
                <p14:modId xmlns:p14="http://schemas.microsoft.com/office/powerpoint/2010/main" val="2511464724"/>
              </p:ext>
            </p:extLst>
          </p:nvPr>
        </p:nvGraphicFramePr>
        <p:xfrm>
          <a:off x="3398881" y="1539816"/>
          <a:ext cx="7867217" cy="42916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38194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575</Words>
  <Application>Microsoft Office PowerPoint</Application>
  <PresentationFormat>Aangepast</PresentationFormat>
  <Paragraphs>101</Paragraphs>
  <Slides>11</Slides>
  <Notes>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19:00   Ontvangst 19:30   Opening en welkom wethouder Willem-Jan Stegeman 19:40 - 20:45 Voordelen van kruipruimte- en spouwisolatie    Ron van Gelder (Triple AAA)      De HR107 ketel, slimme meter, warmtepomp en zonneboiler    Winfried Ponsioen (Ponsioen Installatie Techniek)      Voordelen van vocht en vloerisolatie Guus van Lierop (Van Lierop)      Voordelen van degelijke kozijnen en dubbel glas Cris Knook    (Schipper Kozijnen Gouda) 20:45 - 21.00 Pauze 21:00 - 21:45 Geld verdienen met PV panelen Marcel de Bresser - (ThermosPower) 21:45 - 22:00 Vragen en sluiting</dc:title>
  <dc:creator>Erik de Ruijter</dc:creator>
  <cp:lastModifiedBy>Ferd Schelleman</cp:lastModifiedBy>
  <cp:revision>34</cp:revision>
  <dcterms:created xsi:type="dcterms:W3CDTF">2015-10-13T14:43:48Z</dcterms:created>
  <dcterms:modified xsi:type="dcterms:W3CDTF">2018-06-28T13:05:01Z</dcterms:modified>
</cp:coreProperties>
</file>